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26"/>
  </p:notesMasterIdLst>
  <p:handoutMasterIdLst>
    <p:handoutMasterId r:id="rId27"/>
  </p:handoutMasterIdLst>
  <p:sldIdLst>
    <p:sldId id="266" r:id="rId2"/>
    <p:sldId id="276" r:id="rId3"/>
    <p:sldId id="263" r:id="rId4"/>
    <p:sldId id="282" r:id="rId5"/>
    <p:sldId id="273" r:id="rId6"/>
    <p:sldId id="277" r:id="rId7"/>
    <p:sldId id="264" r:id="rId8"/>
    <p:sldId id="288" r:id="rId9"/>
    <p:sldId id="290" r:id="rId10"/>
    <p:sldId id="278" r:id="rId11"/>
    <p:sldId id="291" r:id="rId12"/>
    <p:sldId id="275" r:id="rId13"/>
    <p:sldId id="286" r:id="rId14"/>
    <p:sldId id="260" r:id="rId15"/>
    <p:sldId id="289" r:id="rId16"/>
    <p:sldId id="261" r:id="rId17"/>
    <p:sldId id="283" r:id="rId18"/>
    <p:sldId id="272" r:id="rId19"/>
    <p:sldId id="262" r:id="rId20"/>
    <p:sldId id="269" r:id="rId21"/>
    <p:sldId id="293" r:id="rId22"/>
    <p:sldId id="267" r:id="rId23"/>
    <p:sldId id="270" r:id="rId24"/>
    <p:sldId id="294" r:id="rId25"/>
  </p:sldIdLst>
  <p:sldSz cx="9144000" cy="6858000" type="screen4x3"/>
  <p:notesSz cx="9296400" cy="7010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013" autoAdjust="0"/>
    <p:restoredTop sz="87413" autoAdjust="0"/>
  </p:normalViewPr>
  <p:slideViewPr>
    <p:cSldViewPr>
      <p:cViewPr varScale="1">
        <p:scale>
          <a:sx n="100" d="100"/>
          <a:sy n="100" d="100"/>
        </p:scale>
        <p:origin x="-282" y="-90"/>
      </p:cViewPr>
      <p:guideLst>
        <p:guide orient="horz" pos="2160"/>
        <p:guide pos="2880"/>
      </p:guideLst>
    </p:cSldViewPr>
  </p:slideViewPr>
  <p:notesTextViewPr>
    <p:cViewPr>
      <p:scale>
        <a:sx n="1" d="1"/>
        <a:sy n="1" d="1"/>
      </p:scale>
      <p:origin x="0" y="0"/>
    </p:cViewPr>
  </p:notesTextViewPr>
  <p:notesViewPr>
    <p:cSldViewPr>
      <p:cViewPr varScale="1">
        <p:scale>
          <a:sx n="113" d="100"/>
          <a:sy n="113" d="100"/>
        </p:scale>
        <p:origin x="-498" y="-108"/>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5265809" y="0"/>
            <a:ext cx="4028440" cy="350520"/>
          </a:xfrm>
          <a:prstGeom prst="rect">
            <a:avLst/>
          </a:prstGeom>
        </p:spPr>
        <p:txBody>
          <a:bodyPr vert="horz" lIns="93177" tIns="46589" rIns="93177" bIns="46589" rtlCol="0"/>
          <a:lstStyle>
            <a:lvl1pPr algn="r">
              <a:defRPr sz="1200"/>
            </a:lvl1pPr>
          </a:lstStyle>
          <a:p>
            <a:endParaRPr lang="en-US" dirty="0"/>
          </a:p>
        </p:txBody>
      </p:sp>
      <p:sp>
        <p:nvSpPr>
          <p:cNvPr id="4" name="Footer Placeholder 3"/>
          <p:cNvSpPr>
            <a:spLocks noGrp="1"/>
          </p:cNvSpPr>
          <p:nvPr>
            <p:ph type="ftr" sz="quarter" idx="2"/>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5265809" y="6658664"/>
            <a:ext cx="4028440" cy="350520"/>
          </a:xfrm>
          <a:prstGeom prst="rect">
            <a:avLst/>
          </a:prstGeom>
        </p:spPr>
        <p:txBody>
          <a:bodyPr vert="horz" lIns="93177" tIns="46589" rIns="93177" bIns="46589" rtlCol="0" anchor="b"/>
          <a:lstStyle>
            <a:lvl1pPr algn="r">
              <a:defRPr sz="1200"/>
            </a:lvl1pPr>
          </a:lstStyle>
          <a:p>
            <a:fld id="{5EB405D2-549E-42C0-AB81-16CD66E9D6F4}" type="slidenum">
              <a:rPr lang="en-US" smtClean="0"/>
              <a:t>‹#›</a:t>
            </a:fld>
            <a:endParaRPr lang="en-US" dirty="0"/>
          </a:p>
        </p:txBody>
      </p:sp>
    </p:spTree>
    <p:extLst>
      <p:ext uri="{BB962C8B-B14F-4D97-AF65-F5344CB8AC3E}">
        <p14:creationId xmlns:p14="http://schemas.microsoft.com/office/powerpoint/2010/main" val="42384417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8440" cy="3505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5265809" y="0"/>
            <a:ext cx="4028440" cy="350520"/>
          </a:xfrm>
          <a:prstGeom prst="rect">
            <a:avLst/>
          </a:prstGeom>
        </p:spPr>
        <p:txBody>
          <a:bodyPr vert="horz" lIns="93177" tIns="46589" rIns="93177" bIns="46589" rtlCol="0"/>
          <a:lstStyle>
            <a:lvl1pPr algn="r">
              <a:defRPr sz="1200"/>
            </a:lvl1pPr>
          </a:lstStyle>
          <a:p>
            <a:fld id="{A38032B7-1292-4BD8-868C-D038282B83B4}" type="datetimeFigureOut">
              <a:rPr lang="en-US" smtClean="0"/>
              <a:t>10/14/2016</a:t>
            </a:fld>
            <a:endParaRPr lang="en-US" dirty="0"/>
          </a:p>
        </p:txBody>
      </p:sp>
      <p:sp>
        <p:nvSpPr>
          <p:cNvPr id="4" name="Slide Image Placeholder 3"/>
          <p:cNvSpPr>
            <a:spLocks noGrp="1" noRot="1" noChangeAspect="1"/>
          </p:cNvSpPr>
          <p:nvPr>
            <p:ph type="sldImg" idx="2"/>
          </p:nvPr>
        </p:nvSpPr>
        <p:spPr>
          <a:xfrm>
            <a:off x="2895600" y="525463"/>
            <a:ext cx="3505200" cy="2628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929640" y="3329940"/>
            <a:ext cx="7437120" cy="31546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8664"/>
            <a:ext cx="4028440" cy="3505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5265809" y="6658664"/>
            <a:ext cx="4028440" cy="350520"/>
          </a:xfrm>
          <a:prstGeom prst="rect">
            <a:avLst/>
          </a:prstGeom>
        </p:spPr>
        <p:txBody>
          <a:bodyPr vert="horz" lIns="93177" tIns="46589" rIns="93177" bIns="46589" rtlCol="0" anchor="b"/>
          <a:lstStyle>
            <a:lvl1pPr algn="r">
              <a:defRPr sz="1200"/>
            </a:lvl1pPr>
          </a:lstStyle>
          <a:p>
            <a:fld id="{B971D746-06AC-47B6-B0F8-691F21B0CC88}" type="slidenum">
              <a:rPr lang="en-US" smtClean="0"/>
              <a:t>‹#›</a:t>
            </a:fld>
            <a:endParaRPr lang="en-US" dirty="0"/>
          </a:p>
        </p:txBody>
      </p:sp>
    </p:spTree>
    <p:extLst>
      <p:ext uri="{BB962C8B-B14F-4D97-AF65-F5344CB8AC3E}">
        <p14:creationId xmlns:p14="http://schemas.microsoft.com/office/powerpoint/2010/main" val="146268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71D746-06AC-47B6-B0F8-691F21B0CC88}" type="slidenum">
              <a:rPr lang="en-US" smtClean="0"/>
              <a:t>1</a:t>
            </a:fld>
            <a:endParaRPr lang="en-US" dirty="0"/>
          </a:p>
        </p:txBody>
      </p:sp>
    </p:spTree>
    <p:extLst>
      <p:ext uri="{BB962C8B-B14F-4D97-AF65-F5344CB8AC3E}">
        <p14:creationId xmlns:p14="http://schemas.microsoft.com/office/powerpoint/2010/main" val="8793426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71D746-06AC-47B6-B0F8-691F21B0CC88}" type="slidenum">
              <a:rPr lang="en-US" smtClean="0"/>
              <a:t>10</a:t>
            </a:fld>
            <a:endParaRPr lang="en-US" dirty="0"/>
          </a:p>
        </p:txBody>
      </p:sp>
    </p:spTree>
    <p:extLst>
      <p:ext uri="{BB962C8B-B14F-4D97-AF65-F5344CB8AC3E}">
        <p14:creationId xmlns:p14="http://schemas.microsoft.com/office/powerpoint/2010/main" val="315147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71D746-06AC-47B6-B0F8-691F21B0CC88}" type="slidenum">
              <a:rPr lang="en-US" smtClean="0"/>
              <a:t>11</a:t>
            </a:fld>
            <a:endParaRPr lang="en-US" dirty="0"/>
          </a:p>
        </p:txBody>
      </p:sp>
    </p:spTree>
    <p:extLst>
      <p:ext uri="{BB962C8B-B14F-4D97-AF65-F5344CB8AC3E}">
        <p14:creationId xmlns:p14="http://schemas.microsoft.com/office/powerpoint/2010/main" val="21412555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71D746-06AC-47B6-B0F8-691F21B0CC88}" type="slidenum">
              <a:rPr lang="en-US" smtClean="0"/>
              <a:t>12</a:t>
            </a:fld>
            <a:endParaRPr lang="en-US" dirty="0"/>
          </a:p>
        </p:txBody>
      </p:sp>
    </p:spTree>
    <p:extLst>
      <p:ext uri="{BB962C8B-B14F-4D97-AF65-F5344CB8AC3E}">
        <p14:creationId xmlns:p14="http://schemas.microsoft.com/office/powerpoint/2010/main" val="24349879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71D746-06AC-47B6-B0F8-691F21B0CC88}" type="slidenum">
              <a:rPr lang="en-US" smtClean="0"/>
              <a:t>13</a:t>
            </a:fld>
            <a:endParaRPr lang="en-US" dirty="0"/>
          </a:p>
        </p:txBody>
      </p:sp>
    </p:spTree>
    <p:extLst>
      <p:ext uri="{BB962C8B-B14F-4D97-AF65-F5344CB8AC3E}">
        <p14:creationId xmlns:p14="http://schemas.microsoft.com/office/powerpoint/2010/main" val="28900777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71D746-06AC-47B6-B0F8-691F21B0CC88}" type="slidenum">
              <a:rPr lang="en-US" smtClean="0"/>
              <a:t>14</a:t>
            </a:fld>
            <a:endParaRPr lang="en-US" dirty="0"/>
          </a:p>
        </p:txBody>
      </p:sp>
    </p:spTree>
    <p:extLst>
      <p:ext uri="{BB962C8B-B14F-4D97-AF65-F5344CB8AC3E}">
        <p14:creationId xmlns:p14="http://schemas.microsoft.com/office/powerpoint/2010/main" val="31805615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71D746-06AC-47B6-B0F8-691F21B0CC88}" type="slidenum">
              <a:rPr lang="en-US" smtClean="0"/>
              <a:t>15</a:t>
            </a:fld>
            <a:endParaRPr lang="en-US" dirty="0"/>
          </a:p>
        </p:txBody>
      </p:sp>
    </p:spTree>
    <p:extLst>
      <p:ext uri="{BB962C8B-B14F-4D97-AF65-F5344CB8AC3E}">
        <p14:creationId xmlns:p14="http://schemas.microsoft.com/office/powerpoint/2010/main" val="197335135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71D746-06AC-47B6-B0F8-691F21B0CC88}" type="slidenum">
              <a:rPr lang="en-US" smtClean="0"/>
              <a:t>16</a:t>
            </a:fld>
            <a:endParaRPr lang="en-US" dirty="0"/>
          </a:p>
        </p:txBody>
      </p:sp>
    </p:spTree>
    <p:extLst>
      <p:ext uri="{BB962C8B-B14F-4D97-AF65-F5344CB8AC3E}">
        <p14:creationId xmlns:p14="http://schemas.microsoft.com/office/powerpoint/2010/main" val="4213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71D746-06AC-47B6-B0F8-691F21B0CC88}" type="slidenum">
              <a:rPr lang="en-US" smtClean="0"/>
              <a:t>17</a:t>
            </a:fld>
            <a:endParaRPr lang="en-US" dirty="0"/>
          </a:p>
        </p:txBody>
      </p:sp>
    </p:spTree>
    <p:extLst>
      <p:ext uri="{BB962C8B-B14F-4D97-AF65-F5344CB8AC3E}">
        <p14:creationId xmlns:p14="http://schemas.microsoft.com/office/powerpoint/2010/main" val="14795450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71D746-06AC-47B6-B0F8-691F21B0CC88}" type="slidenum">
              <a:rPr lang="en-US" smtClean="0"/>
              <a:t>18</a:t>
            </a:fld>
            <a:endParaRPr lang="en-US" dirty="0"/>
          </a:p>
        </p:txBody>
      </p:sp>
    </p:spTree>
    <p:extLst>
      <p:ext uri="{BB962C8B-B14F-4D97-AF65-F5344CB8AC3E}">
        <p14:creationId xmlns:p14="http://schemas.microsoft.com/office/powerpoint/2010/main" val="1191273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71D746-06AC-47B6-B0F8-691F21B0CC88}" type="slidenum">
              <a:rPr lang="en-US" smtClean="0"/>
              <a:t>19</a:t>
            </a:fld>
            <a:endParaRPr lang="en-US" dirty="0"/>
          </a:p>
        </p:txBody>
      </p:sp>
    </p:spTree>
    <p:extLst>
      <p:ext uri="{BB962C8B-B14F-4D97-AF65-F5344CB8AC3E}">
        <p14:creationId xmlns:p14="http://schemas.microsoft.com/office/powerpoint/2010/main" val="5736823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71D746-06AC-47B6-B0F8-691F21B0CC88}" type="slidenum">
              <a:rPr lang="en-US" smtClean="0"/>
              <a:t>2</a:t>
            </a:fld>
            <a:endParaRPr lang="en-US" dirty="0"/>
          </a:p>
        </p:txBody>
      </p:sp>
    </p:spTree>
    <p:extLst>
      <p:ext uri="{BB962C8B-B14F-4D97-AF65-F5344CB8AC3E}">
        <p14:creationId xmlns:p14="http://schemas.microsoft.com/office/powerpoint/2010/main" val="8052259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71D746-06AC-47B6-B0F8-691F21B0CC88}" type="slidenum">
              <a:rPr lang="en-US" smtClean="0"/>
              <a:t>20</a:t>
            </a:fld>
            <a:endParaRPr lang="en-US" dirty="0"/>
          </a:p>
        </p:txBody>
      </p:sp>
    </p:spTree>
    <p:extLst>
      <p:ext uri="{BB962C8B-B14F-4D97-AF65-F5344CB8AC3E}">
        <p14:creationId xmlns:p14="http://schemas.microsoft.com/office/powerpoint/2010/main" val="8213591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71D746-06AC-47B6-B0F8-691F21B0CC88}" type="slidenum">
              <a:rPr lang="en-US" smtClean="0"/>
              <a:t>21</a:t>
            </a:fld>
            <a:endParaRPr lang="en-US" dirty="0"/>
          </a:p>
        </p:txBody>
      </p:sp>
    </p:spTree>
    <p:extLst>
      <p:ext uri="{BB962C8B-B14F-4D97-AF65-F5344CB8AC3E}">
        <p14:creationId xmlns:p14="http://schemas.microsoft.com/office/powerpoint/2010/main" val="406811034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71D746-06AC-47B6-B0F8-691F21B0CC88}" type="slidenum">
              <a:rPr lang="en-US" smtClean="0"/>
              <a:t>22</a:t>
            </a:fld>
            <a:endParaRPr lang="en-US" dirty="0"/>
          </a:p>
        </p:txBody>
      </p:sp>
    </p:spTree>
    <p:extLst>
      <p:ext uri="{BB962C8B-B14F-4D97-AF65-F5344CB8AC3E}">
        <p14:creationId xmlns:p14="http://schemas.microsoft.com/office/powerpoint/2010/main" val="32887108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71D746-06AC-47B6-B0F8-691F21B0CC88}" type="slidenum">
              <a:rPr lang="en-US" smtClean="0"/>
              <a:t>23</a:t>
            </a:fld>
            <a:endParaRPr lang="en-US" dirty="0"/>
          </a:p>
        </p:txBody>
      </p:sp>
    </p:spTree>
    <p:extLst>
      <p:ext uri="{BB962C8B-B14F-4D97-AF65-F5344CB8AC3E}">
        <p14:creationId xmlns:p14="http://schemas.microsoft.com/office/powerpoint/2010/main" val="30803492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71D746-06AC-47B6-B0F8-691F21B0CC88}" type="slidenum">
              <a:rPr lang="en-US" smtClean="0"/>
              <a:t>3</a:t>
            </a:fld>
            <a:endParaRPr lang="en-US" dirty="0"/>
          </a:p>
        </p:txBody>
      </p:sp>
    </p:spTree>
    <p:extLst>
      <p:ext uri="{BB962C8B-B14F-4D97-AF65-F5344CB8AC3E}">
        <p14:creationId xmlns:p14="http://schemas.microsoft.com/office/powerpoint/2010/main" val="11894545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71D746-06AC-47B6-B0F8-691F21B0CC88}" type="slidenum">
              <a:rPr lang="en-US" smtClean="0"/>
              <a:t>4</a:t>
            </a:fld>
            <a:endParaRPr lang="en-US" dirty="0"/>
          </a:p>
        </p:txBody>
      </p:sp>
    </p:spTree>
    <p:extLst>
      <p:ext uri="{BB962C8B-B14F-4D97-AF65-F5344CB8AC3E}">
        <p14:creationId xmlns:p14="http://schemas.microsoft.com/office/powerpoint/2010/main" val="19956654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71D746-06AC-47B6-B0F8-691F21B0CC88}" type="slidenum">
              <a:rPr lang="en-US" smtClean="0"/>
              <a:t>5</a:t>
            </a:fld>
            <a:endParaRPr lang="en-US" dirty="0"/>
          </a:p>
        </p:txBody>
      </p:sp>
    </p:spTree>
    <p:extLst>
      <p:ext uri="{BB962C8B-B14F-4D97-AF65-F5344CB8AC3E}">
        <p14:creationId xmlns:p14="http://schemas.microsoft.com/office/powerpoint/2010/main" val="35024062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71D746-06AC-47B6-B0F8-691F21B0CC88}" type="slidenum">
              <a:rPr lang="en-US" smtClean="0"/>
              <a:t>6</a:t>
            </a:fld>
            <a:endParaRPr lang="en-US" dirty="0"/>
          </a:p>
        </p:txBody>
      </p:sp>
    </p:spTree>
    <p:extLst>
      <p:ext uri="{BB962C8B-B14F-4D97-AF65-F5344CB8AC3E}">
        <p14:creationId xmlns:p14="http://schemas.microsoft.com/office/powerpoint/2010/main" val="7025244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71D746-06AC-47B6-B0F8-691F21B0CC88}" type="slidenum">
              <a:rPr lang="en-US" smtClean="0"/>
              <a:t>7</a:t>
            </a:fld>
            <a:endParaRPr lang="en-US" dirty="0"/>
          </a:p>
        </p:txBody>
      </p:sp>
    </p:spTree>
    <p:extLst>
      <p:ext uri="{BB962C8B-B14F-4D97-AF65-F5344CB8AC3E}">
        <p14:creationId xmlns:p14="http://schemas.microsoft.com/office/powerpoint/2010/main" val="289521191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71D746-06AC-47B6-B0F8-691F21B0CC88}" type="slidenum">
              <a:rPr lang="en-US" smtClean="0"/>
              <a:t>8</a:t>
            </a:fld>
            <a:endParaRPr lang="en-US" dirty="0"/>
          </a:p>
        </p:txBody>
      </p:sp>
    </p:spTree>
    <p:extLst>
      <p:ext uri="{BB962C8B-B14F-4D97-AF65-F5344CB8AC3E}">
        <p14:creationId xmlns:p14="http://schemas.microsoft.com/office/powerpoint/2010/main" val="19151052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971D746-06AC-47B6-B0F8-691F21B0CC88}" type="slidenum">
              <a:rPr lang="en-US" smtClean="0"/>
              <a:t>9</a:t>
            </a:fld>
            <a:endParaRPr lang="en-US" dirty="0"/>
          </a:p>
        </p:txBody>
      </p:sp>
    </p:spTree>
    <p:extLst>
      <p:ext uri="{BB962C8B-B14F-4D97-AF65-F5344CB8AC3E}">
        <p14:creationId xmlns:p14="http://schemas.microsoft.com/office/powerpoint/2010/main" val="36099533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B8D2AED9-4890-40CD-8D8A-49F96A8B799E}" type="datetimeFigureOut">
              <a:rPr lang="en-US" smtClean="0"/>
              <a:t>10/14/2016</a:t>
            </a:fld>
            <a:endParaRPr lang="en-US" dirty="0"/>
          </a:p>
        </p:txBody>
      </p:sp>
      <p:sp>
        <p:nvSpPr>
          <p:cNvPr id="20" name="Footer Placeholder 19"/>
          <p:cNvSpPr>
            <a:spLocks noGrp="1"/>
          </p:cNvSpPr>
          <p:nvPr>
            <p:ph type="ftr" sz="quarter" idx="11"/>
          </p:nvPr>
        </p:nvSpPr>
        <p:spPr/>
        <p:txBody>
          <a:bodyPr/>
          <a:lstStyle>
            <a:extLst/>
          </a:lstStyle>
          <a:p>
            <a:endParaRPr lang="en-US" dirty="0"/>
          </a:p>
        </p:txBody>
      </p:sp>
      <p:sp>
        <p:nvSpPr>
          <p:cNvPr id="10" name="Slide Number Placeholder 9"/>
          <p:cNvSpPr>
            <a:spLocks noGrp="1"/>
          </p:cNvSpPr>
          <p:nvPr>
            <p:ph type="sldNum" sz="quarter" idx="12"/>
          </p:nvPr>
        </p:nvSpPr>
        <p:spPr/>
        <p:txBody>
          <a:bodyPr/>
          <a:lstStyle>
            <a:extLst/>
          </a:lstStyle>
          <a:p>
            <a:fld id="{25BC0CC2-5D27-483A-A753-7EA79E3FA423}" type="slidenum">
              <a:rPr lang="en-US" smtClean="0"/>
              <a:t>‹#›</a:t>
            </a:fld>
            <a:endParaRPr lang="en-US" dirty="0"/>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8D2AED9-4890-40CD-8D8A-49F96A8B799E}" type="datetimeFigureOut">
              <a:rPr lang="en-US" smtClean="0"/>
              <a:t>10/14/2016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25BC0CC2-5D27-483A-A753-7EA79E3FA423}"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8D2AED9-4890-40CD-8D8A-49F96A8B799E}" type="datetimeFigureOut">
              <a:rPr lang="en-US" smtClean="0"/>
              <a:t>10/14/2016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25BC0CC2-5D27-483A-A753-7EA79E3FA423}"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8D2AED9-4890-40CD-8D8A-49F96A8B799E}" type="datetimeFigureOut">
              <a:rPr lang="en-US" smtClean="0"/>
              <a:t>10/14/2016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25BC0CC2-5D27-483A-A753-7EA79E3FA423}"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8D2AED9-4890-40CD-8D8A-49F96A8B799E}" type="datetimeFigureOut">
              <a:rPr lang="en-US" smtClean="0"/>
              <a:t>10/14/2016</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25BC0CC2-5D27-483A-A753-7EA79E3FA423}" type="slidenum">
              <a:rPr lang="en-US" smtClean="0"/>
              <a:t>‹#›</a:t>
            </a:fld>
            <a:endParaRPr lang="en-US" dirty="0"/>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8D2AED9-4890-40CD-8D8A-49F96A8B799E}" type="datetimeFigureOut">
              <a:rPr lang="en-US" smtClean="0"/>
              <a:t>10/14/2016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25BC0CC2-5D27-483A-A753-7EA79E3FA423}"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8D2AED9-4890-40CD-8D8A-49F96A8B799E}" type="datetimeFigureOut">
              <a:rPr lang="en-US" smtClean="0"/>
              <a:t>10/14/2016</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25BC0CC2-5D27-483A-A753-7EA79E3FA423}"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B8D2AED9-4890-40CD-8D8A-49F96A8B799E}" type="datetimeFigureOut">
              <a:rPr lang="en-US" smtClean="0"/>
              <a:t>10/14/2016</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25BC0CC2-5D27-483A-A753-7EA79E3FA423}"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Date Placeholder 1"/>
          <p:cNvSpPr>
            <a:spLocks noGrp="1"/>
          </p:cNvSpPr>
          <p:nvPr>
            <p:ph type="dt" sz="half" idx="10"/>
          </p:nvPr>
        </p:nvSpPr>
        <p:spPr/>
        <p:txBody>
          <a:bodyPr/>
          <a:lstStyle>
            <a:extLst/>
          </a:lstStyle>
          <a:p>
            <a:fld id="{B8D2AED9-4890-40CD-8D8A-49F96A8B799E}" type="datetimeFigureOut">
              <a:rPr lang="en-US" smtClean="0"/>
              <a:t>10/14/2016</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25BC0CC2-5D27-483A-A753-7EA79E3FA423}" type="slidenum">
              <a:rPr lang="en-US" smtClean="0"/>
              <a:t>‹#›</a:t>
            </a:fld>
            <a:endParaRPr lang="en-US" dirty="0"/>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8D2AED9-4890-40CD-8D8A-49F96A8B799E}" type="datetimeFigureOut">
              <a:rPr lang="en-US" smtClean="0"/>
              <a:t>10/14/2016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25BC0CC2-5D27-483A-A753-7EA79E3FA423}"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B8D2AED9-4890-40CD-8D8A-49F96A8B799E}" type="datetimeFigureOut">
              <a:rPr lang="en-US" smtClean="0"/>
              <a:t>10/14/2016</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25BC0CC2-5D27-483A-A753-7EA79E3FA423}" type="slidenum">
              <a:rPr lang="en-US" smtClean="0"/>
              <a:t>‹#›</a:t>
            </a:fld>
            <a:endParaRPr lang="en-US" dirty="0"/>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dirty="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dirty="0"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8D2AED9-4890-40CD-8D8A-49F96A8B799E}" type="datetimeFigureOut">
              <a:rPr lang="en-US" smtClean="0"/>
              <a:t>10/14/2016</a:t>
            </a:fld>
            <a:endParaRPr lang="en-US" dirty="0"/>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dirty="0"/>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5BC0CC2-5D27-483A-A753-7EA79E3FA423}" type="slidenum">
              <a:rPr lang="en-US" smtClean="0"/>
              <a:t>‹#›</a:t>
            </a:fld>
            <a:endParaRPr lang="en-US" dirty="0"/>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www.policies.uci.edu/policies/procs/707-10.html" TargetMode="External"/><Relationship Id="rId2" Type="http://schemas.openxmlformats.org/officeDocument/2006/relationships/notesSlide" Target="../notesSlides/notesSlide11.xml"/><Relationship Id="rId1" Type="http://schemas.openxmlformats.org/officeDocument/2006/relationships/slideLayout" Target="../slideLayouts/slideLayout6.xml"/><Relationship Id="rId4" Type="http://schemas.openxmlformats.org/officeDocument/2006/relationships/hyperlink" Target="http://admin.arts.uci.edu/content/spending-guide-faculty-staff-student"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6.xml"/><Relationship Id="rId4" Type="http://schemas.openxmlformats.org/officeDocument/2006/relationships/hyperlink" Target="http://admin.arts.uci.edu/content/palcard-process"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hyperlink" Target="http://admin.arts.uci.edu/content/palcard-process"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admin.arts.uci.edu/content/palcard-process" TargetMode="External"/><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6.xml"/><Relationship Id="rId1" Type="http://schemas.openxmlformats.org/officeDocument/2006/relationships/slideLayout" Target="../slideLayouts/slideLayout6.xml"/><Relationship Id="rId4" Type="http://schemas.openxmlformats.org/officeDocument/2006/relationships/hyperlink" Target="http://admin.arts.uci.edu/content/palcard-process"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admin.arts.uci.edu/content/palcard-process" TargetMode="External"/><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mailto:Accounts-Payable@uci.edu" TargetMode="External"/><Relationship Id="rId2" Type="http://schemas.openxmlformats.org/officeDocument/2006/relationships/notesSlide" Target="../notesSlides/notesSlide19.xml"/><Relationship Id="rId1" Type="http://schemas.openxmlformats.org/officeDocument/2006/relationships/slideLayout" Target="../slideLayouts/slideLayout6.xml"/><Relationship Id="rId4" Type="http://schemas.openxmlformats.org/officeDocument/2006/relationships/hyperlink" Target="http://admin.arts.uci.edu/content/spending-guide-faculty-staff-studen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mailto:contracts@uci.edu" TargetMode="External"/><Relationship Id="rId2" Type="http://schemas.openxmlformats.org/officeDocument/2006/relationships/notesSlide" Target="../notesSlides/notesSlide20.xml"/><Relationship Id="rId1" Type="http://schemas.openxmlformats.org/officeDocument/2006/relationships/slideLayout" Target="../slideLayouts/slideLayout6.xml"/><Relationship Id="rId4" Type="http://schemas.openxmlformats.org/officeDocument/2006/relationships/hyperlink" Target="mailto:accounts-payable@uci.edu"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mailto:contracts@uci.edu" TargetMode="External"/><Relationship Id="rId2" Type="http://schemas.openxmlformats.org/officeDocument/2006/relationships/notesSlide" Target="../notesSlides/notesSlide21.xml"/><Relationship Id="rId1" Type="http://schemas.openxmlformats.org/officeDocument/2006/relationships/slideLayout" Target="../slideLayouts/slideLayout6.xml"/><Relationship Id="rId5" Type="http://schemas.openxmlformats.org/officeDocument/2006/relationships/hyperlink" Target="mailto:accounts-payable@uci.edu" TargetMode="External"/><Relationship Id="rId4" Type="http://schemas.openxmlformats.org/officeDocument/2006/relationships/hyperlink" Target="mailto:PRS-inprocess-contracts@uci.edu"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2.xml"/><Relationship Id="rId1" Type="http://schemas.openxmlformats.org/officeDocument/2006/relationships/slideLayout" Target="../slideLayouts/slideLayout6.xml"/><Relationship Id="rId4" Type="http://schemas.openxmlformats.org/officeDocument/2006/relationships/hyperlink" Target="http://uclc.uci.edu/"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23.xml"/><Relationship Id="rId1" Type="http://schemas.openxmlformats.org/officeDocument/2006/relationships/slideLayout" Target="../slideLayouts/slideLayout7.xml"/><Relationship Id="rId4" Type="http://schemas.openxmlformats.org/officeDocument/2006/relationships/hyperlink" Target="http://uclc.uci.edu/"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http://admin.arts.uci.edu/content/financial"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www.ucop.edu/financial-accounting/_files/taxation/coaa.pdf"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5" Type="http://schemas.openxmlformats.org/officeDocument/2006/relationships/hyperlink" Target="http://admin.arts.uci.edu/content/spending-guide-faculty-staff-student" TargetMode="External"/><Relationship Id="rId4" Type="http://schemas.openxmlformats.org/officeDocument/2006/relationships/hyperlink" Target="http://www.accounting.uci.edu/travel/resources/foreign.html"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hyperlink" Target="http://admin.arts.uci.edu/content/financial"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6.xml"/><Relationship Id="rId4" Type="http://schemas.openxmlformats.org/officeDocument/2006/relationships/hyperlink" Target="http://admin.arts.uci.edu/content/financial"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133600" y="2057400"/>
            <a:ext cx="5444532" cy="1754326"/>
          </a:xfrm>
          <a:prstGeom prst="rect">
            <a:avLst/>
          </a:prstGeom>
          <a:noFill/>
        </p:spPr>
        <p:txBody>
          <a:bodyPr wrap="square" rtlCol="0">
            <a:spAutoFit/>
          </a:bodyPr>
          <a:lstStyle/>
          <a:p>
            <a:pPr algn="ctr"/>
            <a:r>
              <a:rPr lang="en-US" sz="3600" b="1"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t>Business Office Training</a:t>
            </a:r>
          </a:p>
          <a:p>
            <a:pPr algn="ctr"/>
            <a:r>
              <a:rPr lang="en-US" sz="3600" b="1"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t>October 2016</a:t>
            </a:r>
            <a:endParaRPr lang="en-US" sz="3600" b="1"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endParaRPr>
          </a:p>
          <a:p>
            <a:r>
              <a:rPr lang="en-US" sz="3600" b="1" dirty="0" smtClean="0"/>
              <a:t>            </a:t>
            </a:r>
            <a:endParaRPr lang="en-US" sz="3600" b="1" dirty="0"/>
          </a:p>
        </p:txBody>
      </p:sp>
    </p:spTree>
    <p:extLst>
      <p:ext uri="{BB962C8B-B14F-4D97-AF65-F5344CB8AC3E}">
        <p14:creationId xmlns:p14="http://schemas.microsoft.com/office/powerpoint/2010/main" val="2955298225"/>
      </p:ext>
    </p:extLst>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rot="21430847">
            <a:off x="1076472" y="2262306"/>
            <a:ext cx="7842433" cy="1754326"/>
          </a:xfrm>
          <a:prstGeom prst="rect">
            <a:avLst/>
          </a:prstGeom>
          <a:noFill/>
        </p:spPr>
        <p:txBody>
          <a:bodyPr wrap="square" lIns="91440" tIns="45720" rIns="91440" bIns="45720">
            <a:spAutoFit/>
          </a:bodyPr>
          <a:lstStyle/>
          <a:p>
            <a:pPr algn="ctr"/>
            <a:r>
              <a:rPr lang="en-US" sz="5400" b="1"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t>Disbursement Vouchers</a:t>
            </a:r>
          </a:p>
          <a:p>
            <a:pPr algn="ctr"/>
            <a:endParaRPr lang="en-US" sz="5400" b="1"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189232884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048378" y="2971800"/>
            <a:ext cx="8000999" cy="2548367"/>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1080198" y="3191746"/>
            <a:ext cx="7848599" cy="2308324"/>
          </a:xfrm>
          <a:prstGeom prst="rect">
            <a:avLst/>
          </a:prstGeom>
          <a:noFill/>
        </p:spPr>
        <p:txBody>
          <a:bodyPr wrap="square" rtlCol="0">
            <a:spAutoFit/>
          </a:bodyPr>
          <a:lstStyle/>
          <a:p>
            <a:r>
              <a:rPr lang="en-US" sz="1600" dirty="0" smtClean="0"/>
              <a:t>B: Emergency Purchases (Supplies &amp; Materials)</a:t>
            </a:r>
          </a:p>
          <a:p>
            <a:r>
              <a:rPr lang="en-US" sz="1600" b="1" dirty="0" smtClean="0"/>
              <a:t>“The Return </a:t>
            </a:r>
            <a:r>
              <a:rPr lang="en-US" sz="1600" b="1" dirty="0"/>
              <a:t>to Initiator button will be used beginning July 1</a:t>
            </a:r>
            <a:r>
              <a:rPr lang="en-US" sz="1600" b="1" baseline="30000" dirty="0"/>
              <a:t>st</a:t>
            </a:r>
            <a:r>
              <a:rPr lang="en-US" sz="1600" b="1" dirty="0"/>
              <a:t>,  for DVs that do not include an explanation as to why the purchase did not follow the correct purchasing protocol</a:t>
            </a:r>
            <a:r>
              <a:rPr lang="en-US" sz="1600" dirty="0" smtClean="0"/>
              <a:t>.”</a:t>
            </a:r>
            <a:endParaRPr lang="en-US" sz="1600" dirty="0"/>
          </a:p>
          <a:p>
            <a:r>
              <a:rPr lang="en-US" sz="1600" i="1" dirty="0"/>
              <a:t> </a:t>
            </a:r>
            <a:endParaRPr lang="en-US" sz="1600" dirty="0"/>
          </a:p>
          <a:p>
            <a:r>
              <a:rPr lang="en-US" sz="1600" dirty="0"/>
              <a:t>Per UC policy, any employee who buys goods without Low Value Purchase Authority is making an </a:t>
            </a:r>
            <a:r>
              <a:rPr lang="en-US" sz="1600" u="sng" dirty="0">
                <a:hlinkClick r:id="rId3"/>
              </a:rPr>
              <a:t>unauthorized</a:t>
            </a:r>
            <a:r>
              <a:rPr lang="en-US" sz="1600" dirty="0"/>
              <a:t> purchase. As a public entity, UCI requires certain protocols and approvals are in place for all purchase transactions. Using personal funds to circumvent protocols to acquire goods and services is not acceptable unless it is a business emergency.</a:t>
            </a:r>
          </a:p>
        </p:txBody>
      </p:sp>
      <p:sp>
        <p:nvSpPr>
          <p:cNvPr id="9" name="Rectangle 8"/>
          <p:cNvSpPr/>
          <p:nvPr/>
        </p:nvSpPr>
        <p:spPr>
          <a:xfrm>
            <a:off x="1080198" y="5678173"/>
            <a:ext cx="4267200" cy="830525"/>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p:cNvSpPr txBox="1"/>
          <p:nvPr/>
        </p:nvSpPr>
        <p:spPr>
          <a:xfrm>
            <a:off x="1080198" y="5801047"/>
            <a:ext cx="4076700" cy="584775"/>
          </a:xfrm>
          <a:prstGeom prst="rect">
            <a:avLst/>
          </a:prstGeom>
          <a:noFill/>
        </p:spPr>
        <p:txBody>
          <a:bodyPr wrap="square" rtlCol="0">
            <a:spAutoFit/>
          </a:bodyPr>
          <a:lstStyle/>
          <a:p>
            <a:r>
              <a:rPr lang="en-US" sz="1600" dirty="0" smtClean="0"/>
              <a:t>*Review the </a:t>
            </a:r>
            <a:r>
              <a:rPr lang="en-US" sz="1600" b="1" dirty="0" smtClean="0"/>
              <a:t>Purchasing Methods Guide </a:t>
            </a:r>
            <a:r>
              <a:rPr lang="en-US" sz="1600" dirty="0" smtClean="0"/>
              <a:t>for guidance on proper purchasing protocol.*</a:t>
            </a:r>
            <a:endParaRPr lang="en-US" sz="1600" dirty="0"/>
          </a:p>
        </p:txBody>
      </p:sp>
      <p:sp>
        <p:nvSpPr>
          <p:cNvPr id="11" name="Rectangle 10"/>
          <p:cNvSpPr/>
          <p:nvPr/>
        </p:nvSpPr>
        <p:spPr>
          <a:xfrm>
            <a:off x="1349825" y="990600"/>
            <a:ext cx="7312689" cy="17526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1409699" y="1003160"/>
            <a:ext cx="7086599" cy="1815882"/>
          </a:xfrm>
          <a:prstGeom prst="rect">
            <a:avLst/>
          </a:prstGeom>
          <a:noFill/>
        </p:spPr>
        <p:txBody>
          <a:bodyPr wrap="square" rtlCol="0">
            <a:spAutoFit/>
          </a:bodyPr>
          <a:lstStyle/>
          <a:p>
            <a:r>
              <a:rPr lang="en-US" sz="1600" b="1" u="sng" dirty="0" smtClean="0"/>
              <a:t>Payment Reason Codes:</a:t>
            </a:r>
          </a:p>
          <a:p>
            <a:r>
              <a:rPr lang="en-US" sz="1600" dirty="0" smtClean="0"/>
              <a:t>A: Prizes and Cash Awards		</a:t>
            </a:r>
            <a:r>
              <a:rPr lang="en-US" sz="1600" dirty="0"/>
              <a:t>L: </a:t>
            </a:r>
            <a:r>
              <a:rPr lang="en-US" sz="1600" dirty="0" smtClean="0"/>
              <a:t>Non-Travel Registration</a:t>
            </a:r>
          </a:p>
          <a:p>
            <a:r>
              <a:rPr lang="en-US" sz="1600" dirty="0" smtClean="0"/>
              <a:t>C: Payment to </a:t>
            </a:r>
            <a:r>
              <a:rPr lang="en-US" sz="1600" dirty="0"/>
              <a:t>Research Participant	O: Agency Agreements and </a:t>
            </a:r>
            <a:r>
              <a:rPr lang="en-US" sz="1600" dirty="0" smtClean="0"/>
              <a:t>Contracts</a:t>
            </a:r>
          </a:p>
          <a:p>
            <a:r>
              <a:rPr lang="en-US" sz="1600" dirty="0" smtClean="0"/>
              <a:t>E: Honoraria			P: Fees, Licenses, Employee Tuition</a:t>
            </a:r>
          </a:p>
          <a:p>
            <a:r>
              <a:rPr lang="en-US" sz="1600" dirty="0" smtClean="0"/>
              <a:t>G: Utilities, Freight, Postage, Storage	Q: Program Sponsorships</a:t>
            </a:r>
          </a:p>
          <a:p>
            <a:r>
              <a:rPr lang="en-US" sz="1600" dirty="0"/>
              <a:t>I: Memberships, Subscriptions, and </a:t>
            </a:r>
            <a:r>
              <a:rPr lang="en-US" sz="1600" dirty="0" smtClean="0"/>
              <a:t>Dues	U: Gifts &amp; Non-Cash Awards</a:t>
            </a:r>
            <a:endParaRPr lang="en-US" sz="1600" dirty="0"/>
          </a:p>
          <a:p>
            <a:endParaRPr lang="en-US" sz="1600" dirty="0" smtClean="0"/>
          </a:p>
        </p:txBody>
      </p:sp>
      <p:sp>
        <p:nvSpPr>
          <p:cNvPr id="8" name="Rectangle 7"/>
          <p:cNvSpPr/>
          <p:nvPr/>
        </p:nvSpPr>
        <p:spPr>
          <a:xfrm>
            <a:off x="2865452" y="246537"/>
            <a:ext cx="4214448" cy="59942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extBox 13"/>
          <p:cNvSpPr txBox="1"/>
          <p:nvPr/>
        </p:nvSpPr>
        <p:spPr>
          <a:xfrm>
            <a:off x="3048000" y="228600"/>
            <a:ext cx="4076701" cy="523220"/>
          </a:xfrm>
          <a:prstGeom prst="rect">
            <a:avLst/>
          </a:prstGeom>
          <a:noFill/>
        </p:spPr>
        <p:txBody>
          <a:bodyPr wrap="square" rtlCol="0">
            <a:spAutoFit/>
          </a:bodyPr>
          <a:lstStyle/>
          <a:p>
            <a:r>
              <a:rPr lang="en-US" sz="2800" dirty="0" smtClean="0"/>
              <a:t>Disbursement Vouchers</a:t>
            </a:r>
          </a:p>
        </p:txBody>
      </p:sp>
      <p:sp>
        <p:nvSpPr>
          <p:cNvPr id="12" name="TextBox 11"/>
          <p:cNvSpPr txBox="1"/>
          <p:nvPr/>
        </p:nvSpPr>
        <p:spPr>
          <a:xfrm>
            <a:off x="5372727" y="5801536"/>
            <a:ext cx="3695700" cy="461665"/>
          </a:xfrm>
          <a:prstGeom prst="rect">
            <a:avLst/>
          </a:prstGeom>
          <a:solidFill>
            <a:schemeClr val="accent6">
              <a:lumMod val="40000"/>
              <a:lumOff val="60000"/>
            </a:schemeClr>
          </a:solidFill>
        </p:spPr>
        <p:txBody>
          <a:bodyPr wrap="square" rtlCol="0">
            <a:spAutoFit/>
          </a:bodyPr>
          <a:lstStyle/>
          <a:p>
            <a:r>
              <a:rPr lang="en-US" sz="1200" dirty="0">
                <a:hlinkClick r:id="rId4"/>
              </a:rPr>
              <a:t>http://admin.arts.uci.edu/content/spending-guide-faculty-staff-student</a:t>
            </a:r>
            <a:endParaRPr lang="en-US" sz="1200" dirty="0"/>
          </a:p>
        </p:txBody>
      </p:sp>
    </p:spTree>
    <p:extLst>
      <p:ext uri="{BB962C8B-B14F-4D97-AF65-F5344CB8AC3E}">
        <p14:creationId xmlns:p14="http://schemas.microsoft.com/office/powerpoint/2010/main" val="294009214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additive="base">
                                        <p:cTn id="11" dur="500" fill="hold"/>
                                        <p:tgtEl>
                                          <p:spTgt spid="10"/>
                                        </p:tgtEl>
                                        <p:attrNameLst>
                                          <p:attrName>ppt_x</p:attrName>
                                        </p:attrNameLst>
                                      </p:cBhvr>
                                      <p:tavLst>
                                        <p:tav tm="0">
                                          <p:val>
                                            <p:strVal val="#ppt_x"/>
                                          </p:val>
                                        </p:tav>
                                        <p:tav tm="100000">
                                          <p:val>
                                            <p:strVal val="#ppt_x"/>
                                          </p:val>
                                        </p:tav>
                                      </p:tavLst>
                                    </p:anim>
                                    <p:anim calcmode="lin" valueType="num">
                                      <p:cBhvr additive="base">
                                        <p:cTn id="12" dur="500" fill="hold"/>
                                        <p:tgtEl>
                                          <p:spTgt spid="10"/>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p:bldP spid="9" grpId="0" animBg="1"/>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21430847">
            <a:off x="3249138" y="2698766"/>
            <a:ext cx="2645724" cy="923330"/>
          </a:xfrm>
          <a:prstGeom prst="rect">
            <a:avLst/>
          </a:prstGeom>
          <a:noFill/>
        </p:spPr>
        <p:txBody>
          <a:bodyPr wrap="none" lIns="91440" tIns="45720" rIns="91440" bIns="45720">
            <a:spAutoFit/>
          </a:bodyPr>
          <a:lstStyle/>
          <a:p>
            <a:pPr algn="ctr"/>
            <a:r>
              <a:rPr lang="en-US" sz="5400" b="1"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t>PalCards</a:t>
            </a:r>
            <a:endParaRPr lang="en-US" sz="5400" b="1"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93171274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199" y="2398497"/>
            <a:ext cx="6471529" cy="43480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a:xfrm>
            <a:off x="1371600" y="76200"/>
            <a:ext cx="7498080" cy="1143000"/>
          </a:xfrm>
          <a:prstGeom prst="rect">
            <a:avLst/>
          </a:prstGeom>
        </p:spPr>
        <p:txBody>
          <a:bodyPr/>
          <a:lstStyle/>
          <a:p>
            <a:r>
              <a:rPr lang="en-US" dirty="0" smtClean="0"/>
              <a:t>Obtaining a PalCard</a:t>
            </a:r>
            <a:endParaRPr lang="en-US" dirty="0"/>
          </a:p>
        </p:txBody>
      </p:sp>
      <p:sp>
        <p:nvSpPr>
          <p:cNvPr id="3" name="TextBox 2"/>
          <p:cNvSpPr txBox="1"/>
          <p:nvPr/>
        </p:nvSpPr>
        <p:spPr>
          <a:xfrm>
            <a:off x="1142998" y="990600"/>
            <a:ext cx="7772401" cy="1477328"/>
          </a:xfrm>
          <a:prstGeom prst="rect">
            <a:avLst/>
          </a:prstGeom>
          <a:noFill/>
        </p:spPr>
        <p:txBody>
          <a:bodyPr wrap="square" rtlCol="0">
            <a:spAutoFit/>
          </a:bodyPr>
          <a:lstStyle/>
          <a:p>
            <a:pPr marL="285750" indent="-285750">
              <a:buFont typeface="Wingdings" panose="05000000000000000000" pitchFamily="2" charset="2"/>
              <a:buChar char="ü"/>
            </a:pPr>
            <a:r>
              <a:rPr lang="en-US" dirty="0" smtClean="0"/>
              <a:t>You must complete the electronic training and pass the PalCard e-test</a:t>
            </a:r>
          </a:p>
          <a:p>
            <a:pPr marL="285750" indent="-285750">
              <a:buFont typeface="Wingdings" panose="05000000000000000000" pitchFamily="2" charset="2"/>
              <a:buChar char="ü"/>
            </a:pPr>
            <a:r>
              <a:rPr lang="en-US" dirty="0" smtClean="0"/>
              <a:t>Once you complete the PalCard e-test, print the confirmation page and start the application process. Refer to the Business Office website for link.</a:t>
            </a:r>
          </a:p>
          <a:p>
            <a:pPr marL="742950" lvl="1" indent="-285750">
              <a:buFont typeface="Wingdings" panose="05000000000000000000" pitchFamily="2" charset="2"/>
              <a:buChar char="§"/>
            </a:pPr>
            <a:r>
              <a:rPr lang="en-US" dirty="0" smtClean="0"/>
              <a:t>You will need to upload a copy of the confirmation showing you have passed the test under “Notes and Attachments”</a:t>
            </a:r>
            <a:endParaRPr lang="en-US" dirty="0"/>
          </a:p>
        </p:txBody>
      </p:sp>
      <p:sp>
        <p:nvSpPr>
          <p:cNvPr id="8" name="Rectangle 7"/>
          <p:cNvSpPr/>
          <p:nvPr/>
        </p:nvSpPr>
        <p:spPr>
          <a:xfrm>
            <a:off x="4495799" y="2753381"/>
            <a:ext cx="1447801" cy="518666"/>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4495799" y="2753381"/>
            <a:ext cx="1219201" cy="523220"/>
          </a:xfrm>
          <a:prstGeom prst="rect">
            <a:avLst/>
          </a:prstGeom>
          <a:noFill/>
        </p:spPr>
        <p:txBody>
          <a:bodyPr wrap="square" rtlCol="0">
            <a:spAutoFit/>
          </a:bodyPr>
          <a:lstStyle/>
          <a:p>
            <a:r>
              <a:rPr lang="en-US" sz="1400" dirty="0" smtClean="0"/>
              <a:t>Automatically generated</a:t>
            </a:r>
            <a:endParaRPr lang="en-US" sz="1400" dirty="0"/>
          </a:p>
        </p:txBody>
      </p:sp>
      <p:sp>
        <p:nvSpPr>
          <p:cNvPr id="16" name="Rectangle 15"/>
          <p:cNvSpPr/>
          <p:nvPr/>
        </p:nvSpPr>
        <p:spPr>
          <a:xfrm>
            <a:off x="6005144" y="5486400"/>
            <a:ext cx="1866901" cy="518666"/>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extBox 14"/>
          <p:cNvSpPr txBox="1"/>
          <p:nvPr/>
        </p:nvSpPr>
        <p:spPr>
          <a:xfrm>
            <a:off x="5978350" y="5486400"/>
            <a:ext cx="1905000" cy="523220"/>
          </a:xfrm>
          <a:prstGeom prst="rect">
            <a:avLst/>
          </a:prstGeom>
          <a:noFill/>
        </p:spPr>
        <p:txBody>
          <a:bodyPr wrap="square" rtlCol="0">
            <a:spAutoFit/>
          </a:bodyPr>
          <a:lstStyle/>
          <a:p>
            <a:r>
              <a:rPr lang="en-US" sz="1400" dirty="0" smtClean="0"/>
              <a:t>Ask supervisor for accounting information</a:t>
            </a:r>
            <a:endParaRPr lang="en-US" sz="1400" dirty="0"/>
          </a:p>
        </p:txBody>
      </p:sp>
      <p:sp>
        <p:nvSpPr>
          <p:cNvPr id="18" name="Right Brace 17"/>
          <p:cNvSpPr/>
          <p:nvPr/>
        </p:nvSpPr>
        <p:spPr>
          <a:xfrm>
            <a:off x="5486400" y="5852895"/>
            <a:ext cx="457200" cy="77218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cxnSp>
        <p:nvCxnSpPr>
          <p:cNvPr id="5" name="Elbow Connector 4"/>
          <p:cNvCxnSpPr>
            <a:endCxn id="7" idx="1"/>
          </p:cNvCxnSpPr>
          <p:nvPr/>
        </p:nvCxnSpPr>
        <p:spPr>
          <a:xfrm flipV="1">
            <a:off x="4038600" y="3014991"/>
            <a:ext cx="457199" cy="261610"/>
          </a:xfrm>
          <a:prstGeom prst="bentConnector3">
            <a:avLst/>
          </a:prstGeom>
          <a:ln w="15875" cmpd="sng">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791200" y="6486575"/>
            <a:ext cx="3200400" cy="276999"/>
          </a:xfrm>
          <a:prstGeom prst="rect">
            <a:avLst/>
          </a:prstGeom>
          <a:solidFill>
            <a:schemeClr val="accent6">
              <a:lumMod val="40000"/>
              <a:lumOff val="60000"/>
            </a:schemeClr>
          </a:solidFill>
        </p:spPr>
        <p:txBody>
          <a:bodyPr wrap="square" rtlCol="0">
            <a:spAutoFit/>
          </a:bodyPr>
          <a:lstStyle/>
          <a:p>
            <a:r>
              <a:rPr lang="en-US" sz="1200" dirty="0">
                <a:hlinkClick r:id="rId4"/>
              </a:rPr>
              <a:t>http://admin.arts.uci.edu/content/palcard-process</a:t>
            </a:r>
            <a:endParaRPr lang="en-US" sz="1200" dirty="0"/>
          </a:p>
        </p:txBody>
      </p:sp>
    </p:spTree>
    <p:extLst>
      <p:ext uri="{BB962C8B-B14F-4D97-AF65-F5344CB8AC3E}">
        <p14:creationId xmlns:p14="http://schemas.microsoft.com/office/powerpoint/2010/main" val="193814208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5181600" cy="685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3" name="Elbow Connector 2"/>
          <p:cNvCxnSpPr/>
          <p:nvPr/>
        </p:nvCxnSpPr>
        <p:spPr>
          <a:xfrm flipV="1">
            <a:off x="2514600" y="457200"/>
            <a:ext cx="2286000" cy="1600200"/>
          </a:xfrm>
          <a:prstGeom prst="bentConnector3">
            <a:avLst>
              <a:gd name="adj1" fmla="val 50000"/>
            </a:avLst>
          </a:prstGeom>
          <a:ln>
            <a:solidFill>
              <a:srgbClr val="FFFF00"/>
            </a:solidFill>
            <a:tailEnd type="arrow"/>
          </a:ln>
        </p:spPr>
        <p:style>
          <a:lnRef idx="3">
            <a:schemeClr val="accent6"/>
          </a:lnRef>
          <a:fillRef idx="0">
            <a:schemeClr val="accent6"/>
          </a:fillRef>
          <a:effectRef idx="2">
            <a:schemeClr val="accent6"/>
          </a:effectRef>
          <a:fontRef idx="minor">
            <a:schemeClr val="tx1"/>
          </a:fontRef>
        </p:style>
      </p:cxnSp>
      <p:sp>
        <p:nvSpPr>
          <p:cNvPr id="4" name="TextBox 3"/>
          <p:cNvSpPr txBox="1"/>
          <p:nvPr/>
        </p:nvSpPr>
        <p:spPr>
          <a:xfrm>
            <a:off x="4800600" y="43094"/>
            <a:ext cx="4219575" cy="2308324"/>
          </a:xfrm>
          <a:prstGeom prst="rect">
            <a:avLst/>
          </a:prstGeom>
          <a:solidFill>
            <a:schemeClr val="bg1">
              <a:lumMod val="85000"/>
            </a:schemeClr>
          </a:solidFill>
        </p:spPr>
        <p:txBody>
          <a:bodyPr wrap="square" rtlCol="0">
            <a:spAutoFit/>
          </a:bodyPr>
          <a:lstStyle/>
          <a:p>
            <a:r>
              <a:rPr lang="en-US" dirty="0" smtClean="0"/>
              <a:t>Calculating use tax:</a:t>
            </a:r>
          </a:p>
          <a:p>
            <a:r>
              <a:rPr lang="en-US" dirty="0" smtClean="0"/>
              <a:t>Tax rate is 8%. </a:t>
            </a:r>
          </a:p>
          <a:p>
            <a:pPr marL="285750" indent="-285750">
              <a:buFont typeface="Wingdings" panose="05000000000000000000" pitchFamily="2" charset="2"/>
              <a:buChar char="q"/>
            </a:pPr>
            <a:r>
              <a:rPr lang="en-US" dirty="0" smtClean="0"/>
              <a:t>If the invoice says shipping or freight, take 8% of the subtotal.</a:t>
            </a:r>
          </a:p>
          <a:p>
            <a:pPr marL="285750" indent="-285750">
              <a:buFont typeface="Wingdings" panose="05000000000000000000" pitchFamily="2" charset="2"/>
              <a:buChar char="q"/>
            </a:pPr>
            <a:r>
              <a:rPr lang="en-US" dirty="0" smtClean="0"/>
              <a:t>If the invoice says shipping and handling, take 8% of the grand total</a:t>
            </a:r>
          </a:p>
          <a:p>
            <a:endParaRPr lang="en-US" dirty="0" smtClean="0"/>
          </a:p>
          <a:p>
            <a:endParaRPr lang="en-US" dirty="0"/>
          </a:p>
        </p:txBody>
      </p:sp>
      <p:sp>
        <p:nvSpPr>
          <p:cNvPr id="2" name="Rectangle 1"/>
          <p:cNvSpPr/>
          <p:nvPr/>
        </p:nvSpPr>
        <p:spPr>
          <a:xfrm>
            <a:off x="4800600" y="2743200"/>
            <a:ext cx="4219575" cy="3693319"/>
          </a:xfrm>
          <a:prstGeom prst="rect">
            <a:avLst/>
          </a:prstGeom>
          <a:solidFill>
            <a:schemeClr val="accent3">
              <a:lumMod val="40000"/>
              <a:lumOff val="60000"/>
            </a:schemeClr>
          </a:solidFill>
        </p:spPr>
        <p:txBody>
          <a:bodyPr wrap="square">
            <a:spAutoFit/>
          </a:bodyPr>
          <a:lstStyle/>
          <a:p>
            <a:r>
              <a:rPr lang="en-US" dirty="0"/>
              <a:t>Fraudulent </a:t>
            </a:r>
            <a:r>
              <a:rPr lang="en-US" dirty="0" smtClean="0"/>
              <a:t>Charges:</a:t>
            </a:r>
            <a:endParaRPr lang="en-US" dirty="0"/>
          </a:p>
          <a:p>
            <a:endParaRPr lang="en-US" dirty="0"/>
          </a:p>
          <a:p>
            <a:pPr marL="285750" indent="-285750">
              <a:buFont typeface="Wingdings" panose="05000000000000000000" pitchFamily="2" charset="2"/>
              <a:buChar char="q"/>
            </a:pPr>
            <a:r>
              <a:rPr lang="en-US" dirty="0"/>
              <a:t>If a fraudulent charge occurs, please contact purchasing immediately so they can assist with canceling and reissuing</a:t>
            </a:r>
          </a:p>
          <a:p>
            <a:pPr marL="285750" indent="-285750">
              <a:buFont typeface="Wingdings" panose="05000000000000000000" pitchFamily="2" charset="2"/>
              <a:buChar char="q"/>
            </a:pPr>
            <a:r>
              <a:rPr lang="en-US" dirty="0"/>
              <a:t>Complete a PalCard requisition form for initial charge and credit</a:t>
            </a:r>
          </a:p>
          <a:p>
            <a:pPr marL="742950" lvl="1" indent="-285750">
              <a:buFont typeface="Wingdings" panose="05000000000000000000" pitchFamily="2" charset="2"/>
              <a:buChar char="§"/>
            </a:pPr>
            <a:r>
              <a:rPr lang="en-US" dirty="0"/>
              <a:t>In the general description box, please write “Fraudulent charge”</a:t>
            </a:r>
          </a:p>
          <a:p>
            <a:pPr marL="742950" lvl="1" indent="-285750">
              <a:buFont typeface="Wingdings" panose="05000000000000000000" pitchFamily="2" charset="2"/>
              <a:buChar char="§"/>
            </a:pPr>
            <a:r>
              <a:rPr lang="en-US" dirty="0"/>
              <a:t>KFS Account number is your default account</a:t>
            </a:r>
          </a:p>
          <a:p>
            <a:pPr marL="1200150" lvl="2" indent="-285750">
              <a:buFont typeface="Arial" panose="020B0604020202020204" pitchFamily="34" charset="0"/>
              <a:buChar char="•"/>
            </a:pPr>
            <a:r>
              <a:rPr lang="en-US" dirty="0"/>
              <a:t>If unknown leave blank and Business Office will </a:t>
            </a:r>
            <a:r>
              <a:rPr lang="en-US" dirty="0" smtClean="0"/>
              <a:t>complete</a:t>
            </a:r>
            <a:endParaRPr lang="en-US" dirty="0"/>
          </a:p>
        </p:txBody>
      </p:sp>
      <p:sp>
        <p:nvSpPr>
          <p:cNvPr id="6" name="TextBox 5"/>
          <p:cNvSpPr txBox="1"/>
          <p:nvPr/>
        </p:nvSpPr>
        <p:spPr>
          <a:xfrm>
            <a:off x="762000" y="3403711"/>
            <a:ext cx="3505200" cy="1200329"/>
          </a:xfrm>
          <a:prstGeom prst="rect">
            <a:avLst/>
          </a:prstGeom>
          <a:noFill/>
        </p:spPr>
        <p:txBody>
          <a:bodyPr wrap="square" rtlCol="0">
            <a:spAutoFit/>
          </a:bodyPr>
          <a:lstStyle/>
          <a:p>
            <a:r>
              <a:rPr lang="en-US" dirty="0" smtClean="0"/>
              <a:t>General Description: Screws, bolts</a:t>
            </a:r>
          </a:p>
          <a:p>
            <a:endParaRPr lang="en-US" dirty="0" smtClean="0"/>
          </a:p>
          <a:p>
            <a:r>
              <a:rPr lang="en-US" dirty="0" smtClean="0"/>
              <a:t>Purpose: Used to build the set of New Swan (MacBeth)</a:t>
            </a:r>
            <a:endParaRPr lang="en-US" dirty="0"/>
          </a:p>
        </p:txBody>
      </p:sp>
      <p:sp>
        <p:nvSpPr>
          <p:cNvPr id="7" name="TextBox 6"/>
          <p:cNvSpPr txBox="1"/>
          <p:nvPr/>
        </p:nvSpPr>
        <p:spPr>
          <a:xfrm>
            <a:off x="5791200" y="6486575"/>
            <a:ext cx="3200400" cy="276999"/>
          </a:xfrm>
          <a:prstGeom prst="rect">
            <a:avLst/>
          </a:prstGeom>
          <a:solidFill>
            <a:schemeClr val="accent6">
              <a:lumMod val="40000"/>
              <a:lumOff val="60000"/>
            </a:schemeClr>
          </a:solidFill>
        </p:spPr>
        <p:txBody>
          <a:bodyPr wrap="square" rtlCol="0">
            <a:spAutoFit/>
          </a:bodyPr>
          <a:lstStyle/>
          <a:p>
            <a:r>
              <a:rPr lang="en-US" sz="1200" dirty="0">
                <a:hlinkClick r:id="rId4"/>
              </a:rPr>
              <a:t>http://admin.arts.uci.edu/content/palcard-process</a:t>
            </a:r>
            <a:endParaRPr lang="en-US" sz="1200" dirty="0"/>
          </a:p>
        </p:txBody>
      </p:sp>
    </p:spTree>
    <p:extLst>
      <p:ext uri="{BB962C8B-B14F-4D97-AF65-F5344CB8AC3E}">
        <p14:creationId xmlns:p14="http://schemas.microsoft.com/office/powerpoint/2010/main" val="112712070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1" y="80387"/>
            <a:ext cx="7924800" cy="2308324"/>
          </a:xfrm>
          <a:prstGeom prst="rect">
            <a:avLst/>
          </a:prstGeom>
          <a:solidFill>
            <a:schemeClr val="bg1">
              <a:lumMod val="85000"/>
            </a:schemeClr>
          </a:solidFill>
          <a:ln>
            <a:noFill/>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Supporting Documentations</a:t>
            </a:r>
            <a:endParaRPr lang="en-US" dirty="0"/>
          </a:p>
          <a:p>
            <a:pPr marL="285750" indent="-285750">
              <a:buFont typeface="Arial" panose="020B0604020202020204" pitchFamily="34" charset="0"/>
              <a:buChar char="•"/>
            </a:pPr>
            <a:r>
              <a:rPr lang="en-US" dirty="0" smtClean="0"/>
              <a:t>Itemized receipt and proof of payment</a:t>
            </a:r>
          </a:p>
          <a:p>
            <a:pPr marL="285750" indent="-285750">
              <a:buFont typeface="Arial" panose="020B0604020202020204" pitchFamily="34" charset="0"/>
              <a:buChar char="•"/>
            </a:pPr>
            <a:r>
              <a:rPr lang="en-US" dirty="0" smtClean="0"/>
              <a:t>Packing slip with the amount written in</a:t>
            </a:r>
          </a:p>
          <a:p>
            <a:pPr marL="285750" indent="-285750">
              <a:buFont typeface="Arial" panose="020B0604020202020204" pitchFamily="34" charset="0"/>
              <a:buChar char="•"/>
            </a:pPr>
            <a:r>
              <a:rPr lang="en-US" dirty="0" smtClean="0"/>
              <a:t>Invoice from the merchant</a:t>
            </a:r>
          </a:p>
          <a:p>
            <a:pPr marL="285750" indent="-285750">
              <a:buFont typeface="Arial" panose="020B0604020202020204" pitchFamily="34" charset="0"/>
              <a:buChar char="•"/>
            </a:pPr>
            <a:r>
              <a:rPr lang="en-US" dirty="0" smtClean="0"/>
              <a:t>Screen print from an internet order</a:t>
            </a:r>
          </a:p>
          <a:p>
            <a:pPr marL="285750" indent="-285750">
              <a:buFont typeface="Arial" panose="020B0604020202020204" pitchFamily="34" charset="0"/>
              <a:buChar char="•"/>
            </a:pPr>
            <a:r>
              <a:rPr lang="en-US" dirty="0" smtClean="0"/>
              <a:t>Email confirmation</a:t>
            </a:r>
          </a:p>
          <a:p>
            <a:pPr marL="285750" indent="-285750">
              <a:buFont typeface="Arial" panose="020B0604020202020204" pitchFamily="34" charset="0"/>
              <a:buChar char="•"/>
            </a:pPr>
            <a:r>
              <a:rPr lang="en-US" dirty="0" smtClean="0"/>
              <a:t>Conference registration form or fax order form</a:t>
            </a:r>
          </a:p>
          <a:p>
            <a:pPr marL="285750" indent="-285750">
              <a:buFont typeface="Arial" panose="020B0604020202020204" pitchFamily="34" charset="0"/>
              <a:buChar char="•"/>
            </a:pPr>
            <a:endParaRPr lang="en-US" dirty="0"/>
          </a:p>
        </p:txBody>
      </p:sp>
      <p:sp>
        <p:nvSpPr>
          <p:cNvPr id="3" name="TextBox 2"/>
          <p:cNvSpPr txBox="1"/>
          <p:nvPr/>
        </p:nvSpPr>
        <p:spPr>
          <a:xfrm>
            <a:off x="1066802" y="2743200"/>
            <a:ext cx="7924800" cy="3970318"/>
          </a:xfrm>
          <a:prstGeom prst="rect">
            <a:avLst/>
          </a:prstGeom>
          <a:solidFill>
            <a:schemeClr val="accent5">
              <a:lumMod val="40000"/>
              <a:lumOff val="60000"/>
            </a:schemeClr>
          </a:solidFill>
        </p:spPr>
        <p:txBody>
          <a:bodyPr wrap="square" rtlCol="0">
            <a:spAutoFit/>
          </a:bodyPr>
          <a:lstStyle/>
          <a:p>
            <a:r>
              <a:rPr lang="en-US" b="1" dirty="0" smtClean="0"/>
              <a:t>Restricted Goods and Services</a:t>
            </a:r>
          </a:p>
          <a:p>
            <a:pPr marL="285750" indent="-285750">
              <a:buFont typeface="Arial" panose="020B0604020202020204" pitchFamily="34" charset="0"/>
              <a:buChar char="•"/>
            </a:pPr>
            <a:r>
              <a:rPr lang="en-US" dirty="0" smtClean="0"/>
              <a:t>Employee or non-employee gifts (recognition, staff awards, retirement, bereavement)</a:t>
            </a:r>
          </a:p>
          <a:p>
            <a:pPr marL="285750" indent="-285750">
              <a:buFont typeface="Arial" panose="020B0604020202020204" pitchFamily="34" charset="0"/>
              <a:buChar char="•"/>
            </a:pPr>
            <a:r>
              <a:rPr lang="en-US" dirty="0" smtClean="0"/>
              <a:t>Travel expenses such as airfare, hotel &amp; car rental</a:t>
            </a:r>
          </a:p>
          <a:p>
            <a:pPr marL="285750" indent="-285750">
              <a:buFont typeface="Arial" panose="020B0604020202020204" pitchFamily="34" charset="0"/>
              <a:buChar char="•"/>
            </a:pPr>
            <a:r>
              <a:rPr lang="en-US" dirty="0" smtClean="0"/>
              <a:t>Meals, food, beverages or snacks</a:t>
            </a:r>
          </a:p>
          <a:p>
            <a:pPr marL="285750" indent="-285750">
              <a:buFont typeface="Arial" panose="020B0604020202020204" pitchFamily="34" charset="0"/>
              <a:buChar char="•"/>
            </a:pPr>
            <a:r>
              <a:rPr lang="en-US" dirty="0" smtClean="0"/>
              <a:t>Furniture</a:t>
            </a:r>
          </a:p>
          <a:p>
            <a:pPr marL="285750" indent="-285750">
              <a:buFont typeface="Arial" panose="020B0604020202020204" pitchFamily="34" charset="0"/>
              <a:buChar char="•"/>
            </a:pPr>
            <a:r>
              <a:rPr lang="en-US" dirty="0" smtClean="0"/>
              <a:t>Charitable contributions to organizations</a:t>
            </a:r>
          </a:p>
          <a:p>
            <a:pPr marL="285750" indent="-285750">
              <a:buFont typeface="Arial" panose="020B0604020202020204" pitchFamily="34" charset="0"/>
              <a:buChar char="•"/>
            </a:pPr>
            <a:r>
              <a:rPr lang="en-US" dirty="0" smtClean="0"/>
              <a:t>Personal purchases</a:t>
            </a:r>
          </a:p>
          <a:p>
            <a:pPr marL="285750" indent="-285750">
              <a:buFont typeface="Arial" panose="020B0604020202020204" pitchFamily="34" charset="0"/>
              <a:buChar char="•"/>
            </a:pPr>
            <a:r>
              <a:rPr lang="en-US" dirty="0"/>
              <a:t>eBay </a:t>
            </a:r>
            <a:r>
              <a:rPr lang="en-US" dirty="0" smtClean="0"/>
              <a:t>and Etsy are </a:t>
            </a:r>
            <a:r>
              <a:rPr lang="en-US" dirty="0"/>
              <a:t>considered an internet auction site, regardless if you bid on an item or if you purchase it outright as a "Buy-It-Now." A</a:t>
            </a:r>
            <a:r>
              <a:rPr lang="en-US" dirty="0" smtClean="0"/>
              <a:t>ny </a:t>
            </a:r>
            <a:r>
              <a:rPr lang="en-US" dirty="0"/>
              <a:t>purchases made from a seller with an "eBay Storefront" do not comply with policy. </a:t>
            </a:r>
            <a:endParaRPr lang="en-US" dirty="0" smtClean="0"/>
          </a:p>
          <a:p>
            <a:pPr marL="285750" indent="-285750">
              <a:buFont typeface="Arial" panose="020B0604020202020204" pitchFamily="34" charset="0"/>
              <a:buChar char="•"/>
            </a:pPr>
            <a:endParaRPr lang="en-US" dirty="0" smtClean="0"/>
          </a:p>
          <a:p>
            <a:r>
              <a:rPr lang="en-US" b="1" dirty="0" smtClean="0"/>
              <a:t>**Always refer to the Purchasing Methods Guide**</a:t>
            </a:r>
          </a:p>
          <a:p>
            <a:pPr marL="285750" indent="-285750">
              <a:buFont typeface="Arial" panose="020B0604020202020204" pitchFamily="34" charset="0"/>
              <a:buChar char="•"/>
            </a:pPr>
            <a:endParaRPr lang="en-US" dirty="0"/>
          </a:p>
        </p:txBody>
      </p:sp>
      <p:sp>
        <p:nvSpPr>
          <p:cNvPr id="4" name="TextBox 3"/>
          <p:cNvSpPr txBox="1"/>
          <p:nvPr/>
        </p:nvSpPr>
        <p:spPr>
          <a:xfrm>
            <a:off x="5791200" y="6428601"/>
            <a:ext cx="3200400" cy="276999"/>
          </a:xfrm>
          <a:prstGeom prst="rect">
            <a:avLst/>
          </a:prstGeom>
          <a:solidFill>
            <a:schemeClr val="accent6">
              <a:lumMod val="40000"/>
              <a:lumOff val="60000"/>
            </a:schemeClr>
          </a:solidFill>
        </p:spPr>
        <p:txBody>
          <a:bodyPr wrap="square" rtlCol="0">
            <a:spAutoFit/>
          </a:bodyPr>
          <a:lstStyle/>
          <a:p>
            <a:r>
              <a:rPr lang="en-US" sz="1200" dirty="0">
                <a:hlinkClick r:id="rId3"/>
              </a:rPr>
              <a:t>http://admin.arts.uci.edu/content/palcard-process</a:t>
            </a:r>
            <a:endParaRPr lang="en-US" sz="1200" dirty="0"/>
          </a:p>
        </p:txBody>
      </p:sp>
    </p:spTree>
    <p:extLst>
      <p:ext uri="{BB962C8B-B14F-4D97-AF65-F5344CB8AC3E}">
        <p14:creationId xmlns:p14="http://schemas.microsoft.com/office/powerpoint/2010/main" val="2074068484"/>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28700" y="347339"/>
            <a:ext cx="8115300" cy="56769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3" name="Straight Arrow Connector 2"/>
          <p:cNvCxnSpPr/>
          <p:nvPr/>
        </p:nvCxnSpPr>
        <p:spPr>
          <a:xfrm flipV="1">
            <a:off x="4191000" y="4724402"/>
            <a:ext cx="685800" cy="685798"/>
          </a:xfrm>
          <a:prstGeom prst="straightConnector1">
            <a:avLst/>
          </a:prstGeom>
          <a:ln>
            <a:solidFill>
              <a:srgbClr val="FFFF00"/>
            </a:solidFill>
            <a:tailEnd type="arrow"/>
          </a:ln>
        </p:spPr>
        <p:style>
          <a:lnRef idx="3">
            <a:schemeClr val="accent6"/>
          </a:lnRef>
          <a:fillRef idx="0">
            <a:schemeClr val="accent6"/>
          </a:fillRef>
          <a:effectRef idx="2">
            <a:schemeClr val="accent6"/>
          </a:effectRef>
          <a:fontRef idx="minor">
            <a:schemeClr val="tx1"/>
          </a:fontRef>
        </p:style>
      </p:cxnSp>
      <p:sp>
        <p:nvSpPr>
          <p:cNvPr id="8" name="Rectangle 7"/>
          <p:cNvSpPr/>
          <p:nvPr/>
        </p:nvSpPr>
        <p:spPr>
          <a:xfrm>
            <a:off x="4876800" y="4267200"/>
            <a:ext cx="1905000" cy="685800"/>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4876800" y="4267200"/>
            <a:ext cx="2057400" cy="646331"/>
          </a:xfrm>
          <a:prstGeom prst="rect">
            <a:avLst/>
          </a:prstGeom>
          <a:noFill/>
        </p:spPr>
        <p:txBody>
          <a:bodyPr wrap="square" rtlCol="0">
            <a:spAutoFit/>
          </a:bodyPr>
          <a:lstStyle/>
          <a:p>
            <a:r>
              <a:rPr lang="en-US" dirty="0" smtClean="0"/>
              <a:t>Attach Palcard forms here</a:t>
            </a:r>
            <a:endParaRPr lang="en-US" dirty="0"/>
          </a:p>
        </p:txBody>
      </p:sp>
      <p:sp>
        <p:nvSpPr>
          <p:cNvPr id="6" name="TextBox 5"/>
          <p:cNvSpPr txBox="1"/>
          <p:nvPr/>
        </p:nvSpPr>
        <p:spPr>
          <a:xfrm>
            <a:off x="5791200" y="6486575"/>
            <a:ext cx="3200400" cy="276999"/>
          </a:xfrm>
          <a:prstGeom prst="rect">
            <a:avLst/>
          </a:prstGeom>
          <a:solidFill>
            <a:schemeClr val="accent6">
              <a:lumMod val="40000"/>
              <a:lumOff val="60000"/>
            </a:schemeClr>
          </a:solidFill>
        </p:spPr>
        <p:txBody>
          <a:bodyPr wrap="square" rtlCol="0">
            <a:spAutoFit/>
          </a:bodyPr>
          <a:lstStyle/>
          <a:p>
            <a:r>
              <a:rPr lang="en-US" sz="1200" dirty="0">
                <a:hlinkClick r:id="rId4"/>
              </a:rPr>
              <a:t>http://admin.arts.uci.edu/content/palcard-process</a:t>
            </a:r>
            <a:endParaRPr lang="en-US" sz="1200" dirty="0"/>
          </a:p>
        </p:txBody>
      </p:sp>
    </p:spTree>
    <p:extLst>
      <p:ext uri="{BB962C8B-B14F-4D97-AF65-F5344CB8AC3E}">
        <p14:creationId xmlns:p14="http://schemas.microsoft.com/office/powerpoint/2010/main" val="292418984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381000"/>
            <a:ext cx="7010400" cy="6186309"/>
          </a:xfrm>
          <a:prstGeom prst="rect">
            <a:avLst/>
          </a:prstGeom>
          <a:noFill/>
        </p:spPr>
        <p:txBody>
          <a:bodyPr wrap="square" rtlCol="0">
            <a:spAutoFit/>
          </a:bodyPr>
          <a:lstStyle/>
          <a:p>
            <a:r>
              <a:rPr lang="en-US" b="1" u="sng" dirty="0"/>
              <a:t>Late Palcard Procedure</a:t>
            </a:r>
            <a:r>
              <a:rPr lang="en-US" b="1" u="sng" dirty="0" smtClean="0"/>
              <a:t>:</a:t>
            </a:r>
          </a:p>
          <a:p>
            <a:endParaRPr lang="en-US" dirty="0"/>
          </a:p>
          <a:p>
            <a:pPr marL="285750" indent="-285750">
              <a:buFont typeface="Wingdings" panose="05000000000000000000" pitchFamily="2" charset="2"/>
              <a:buChar char="§"/>
            </a:pPr>
            <a:r>
              <a:rPr lang="en-US" dirty="0" smtClean="0"/>
              <a:t>Every </a:t>
            </a:r>
            <a:r>
              <a:rPr lang="en-US" dirty="0"/>
              <a:t>PalCard holder should be getting notifications in your Action List, on KFS, a few days after your purchase. Once you get the notification in your Action List, you have 5 days to turn in all supporting documents to the Business Office. If we do not receive your paperwork within 5 days, we will be sending you an email (1</a:t>
            </a:r>
            <a:r>
              <a:rPr lang="en-US" baseline="30000" dirty="0"/>
              <a:t>st</a:t>
            </a:r>
            <a:r>
              <a:rPr lang="en-US" dirty="0"/>
              <a:t> email). You will receive a second email if we have not received your paperwork within 2 days of the 1</a:t>
            </a:r>
            <a:r>
              <a:rPr lang="en-US" baseline="30000" dirty="0"/>
              <a:t>st</a:t>
            </a:r>
            <a:r>
              <a:rPr lang="en-US" dirty="0"/>
              <a:t> email. If a 3</a:t>
            </a:r>
            <a:r>
              <a:rPr lang="en-US" baseline="30000" dirty="0"/>
              <a:t>rd</a:t>
            </a:r>
            <a:r>
              <a:rPr lang="en-US" dirty="0"/>
              <a:t> email is sent stating we have not received your documentations, this will count as 1 late Palcard towards your </a:t>
            </a:r>
            <a:r>
              <a:rPr lang="en-US" dirty="0" smtClean="0"/>
              <a:t>3.</a:t>
            </a:r>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r>
              <a:rPr lang="en-US" dirty="0" smtClean="0"/>
              <a:t>If </a:t>
            </a:r>
            <a:r>
              <a:rPr lang="en-US" dirty="0"/>
              <a:t>we still do not receive any documentations after the 3</a:t>
            </a:r>
            <a:r>
              <a:rPr lang="en-US" baseline="30000" dirty="0"/>
              <a:t>rd</a:t>
            </a:r>
            <a:r>
              <a:rPr lang="en-US" dirty="0"/>
              <a:t> email and the Palcard automatically goes to the General Ledger this is considered late. From here you will have 2 late </a:t>
            </a:r>
            <a:r>
              <a:rPr lang="en-US" dirty="0" smtClean="0"/>
              <a:t>PalCards.</a:t>
            </a:r>
          </a:p>
          <a:p>
            <a:pPr marL="285750" indent="-285750">
              <a:buFont typeface="Wingdings" panose="05000000000000000000" pitchFamily="2" charset="2"/>
              <a:buChar char="§"/>
            </a:pPr>
            <a:endParaRPr lang="en-US" dirty="0"/>
          </a:p>
          <a:p>
            <a:pPr marL="285750" indent="-285750">
              <a:buFont typeface="Wingdings" panose="05000000000000000000" pitchFamily="2" charset="2"/>
              <a:buChar char="§"/>
            </a:pPr>
            <a:r>
              <a:rPr lang="en-US" dirty="0" smtClean="0"/>
              <a:t>What </a:t>
            </a:r>
            <a:r>
              <a:rPr lang="en-US" dirty="0"/>
              <a:t>happens after 3 late Palcards? Your Palcard will be placed on hold until you retake the test (please send results to Amy Soukhaseum). Your next late PalCard violation will result in the revocation of your card.</a:t>
            </a:r>
          </a:p>
          <a:p>
            <a:pPr marL="285750" indent="-285750">
              <a:buFont typeface="Wingdings" panose="05000000000000000000" pitchFamily="2" charset="2"/>
              <a:buChar char="q"/>
            </a:pPr>
            <a:endParaRPr lang="en-US" dirty="0"/>
          </a:p>
          <a:p>
            <a:pPr marL="285750" indent="-285750">
              <a:buFont typeface="Wingdings" panose="05000000000000000000" pitchFamily="2" charset="2"/>
              <a:buChar char="q"/>
            </a:pPr>
            <a:endParaRPr lang="en-US" dirty="0"/>
          </a:p>
        </p:txBody>
      </p:sp>
      <p:sp>
        <p:nvSpPr>
          <p:cNvPr id="3" name="TextBox 2"/>
          <p:cNvSpPr txBox="1"/>
          <p:nvPr/>
        </p:nvSpPr>
        <p:spPr>
          <a:xfrm>
            <a:off x="5791200" y="6486575"/>
            <a:ext cx="3200400" cy="276999"/>
          </a:xfrm>
          <a:prstGeom prst="rect">
            <a:avLst/>
          </a:prstGeom>
          <a:solidFill>
            <a:schemeClr val="accent6">
              <a:lumMod val="40000"/>
              <a:lumOff val="60000"/>
            </a:schemeClr>
          </a:solidFill>
        </p:spPr>
        <p:txBody>
          <a:bodyPr wrap="square" rtlCol="0">
            <a:spAutoFit/>
          </a:bodyPr>
          <a:lstStyle/>
          <a:p>
            <a:r>
              <a:rPr lang="en-US" sz="1200" dirty="0">
                <a:hlinkClick r:id="rId3"/>
              </a:rPr>
              <a:t>http://admin.arts.uci.edu/content/palcard-process</a:t>
            </a:r>
            <a:endParaRPr lang="en-US" sz="1200" dirty="0"/>
          </a:p>
        </p:txBody>
      </p:sp>
    </p:spTree>
    <p:extLst>
      <p:ext uri="{BB962C8B-B14F-4D97-AF65-F5344CB8AC3E}">
        <p14:creationId xmlns:p14="http://schemas.microsoft.com/office/powerpoint/2010/main" val="2502141735"/>
      </p:ext>
    </p:extLst>
  </p:cSld>
  <p:clrMapOvr>
    <a:masterClrMapping/>
  </p:clrMapOvr>
  <p:transition spd="slow">
    <p:wip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21430847">
            <a:off x="1227047" y="1711934"/>
            <a:ext cx="7705609" cy="2586464"/>
          </a:xfrm>
          <a:prstGeom prst="rect">
            <a:avLst/>
          </a:prstGeom>
          <a:noFill/>
        </p:spPr>
        <p:txBody>
          <a:bodyPr wrap="square" lIns="91440" tIns="45720" rIns="91440" bIns="45720">
            <a:spAutoFit/>
          </a:bodyPr>
          <a:lstStyle/>
          <a:p>
            <a:pPr algn="ctr"/>
            <a:r>
              <a:rPr lang="en-US" sz="5400" b="1"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t>Requisitions/Purchase Orders</a:t>
            </a:r>
          </a:p>
          <a:p>
            <a:pPr algn="ctr"/>
            <a:endParaRPr lang="en-US" sz="5400" b="1"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24681335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452176"/>
            <a:ext cx="7921487" cy="461665"/>
          </a:xfrm>
          <a:prstGeom prst="rect">
            <a:avLst/>
          </a:prstGeom>
          <a:noFill/>
        </p:spPr>
        <p:txBody>
          <a:bodyPr wrap="square" rtlCol="0">
            <a:spAutoFit/>
          </a:bodyPr>
          <a:lstStyle/>
          <a:p>
            <a:r>
              <a:rPr lang="en-US" sz="2400" dirty="0" smtClean="0"/>
              <a:t>Requisition Process Flow</a:t>
            </a:r>
            <a:endParaRPr lang="en-US" sz="2400" dirty="0"/>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3"/>
          <p:cNvSpPr>
            <a:spLocks noChangeArrowheads="1"/>
          </p:cNvSpPr>
          <p:nvPr/>
        </p:nvSpPr>
        <p:spPr bwMode="auto">
          <a:xfrm>
            <a:off x="1066800" y="1184031"/>
            <a:ext cx="8458200" cy="3970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indent="-285750" fontAlgn="base">
              <a:spcBef>
                <a:spcPct val="0"/>
              </a:spcBef>
              <a:spcAft>
                <a:spcPct val="0"/>
              </a:spcAft>
              <a:buFont typeface="Wingdings" panose="05000000000000000000" pitchFamily="2" charset="2"/>
              <a:buChar char="q"/>
            </a:pPr>
            <a:r>
              <a:rPr lang="en-US" dirty="0" smtClean="0">
                <a:cs typeface="Arial" panose="020B0604020202020204" pitchFamily="34" charset="0"/>
              </a:rPr>
              <a:t>Requisition </a:t>
            </a:r>
            <a:r>
              <a:rPr lang="en-US" dirty="0">
                <a:cs typeface="Arial" panose="020B0604020202020204" pitchFamily="34" charset="0"/>
              </a:rPr>
              <a:t>Created/Contract Sent to </a:t>
            </a:r>
            <a:r>
              <a:rPr lang="en-US" dirty="0" smtClean="0">
                <a:cs typeface="Arial" panose="020B0604020202020204" pitchFamily="34" charset="0"/>
              </a:rPr>
              <a:t>Purchasing** (Attach Quote/Draft Contract)</a:t>
            </a:r>
            <a:endParaRPr kumimoji="0" lang="en-US" altLang="en-US" i="0" u="none" strike="noStrike" cap="none" normalizeH="0" baseline="0" dirty="0" smtClean="0">
              <a:ln>
                <a:noFill/>
              </a:ln>
              <a:solidFill>
                <a:schemeClr val="tx1"/>
              </a:solidFill>
              <a:effectLst/>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US" altLang="en-US" dirty="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i="0" u="none" strike="noStrike" cap="none" normalizeH="0" baseline="0" dirty="0" smtClean="0">
              <a:ln>
                <a:noFill/>
              </a:ln>
              <a:solidFill>
                <a:schemeClr val="tx1"/>
              </a:solidFill>
              <a:effectLst/>
              <a:ea typeface="Calibri" pitchFamily="34" charset="0"/>
              <a:cs typeface="Arial" pitchFamily="34" charset="0"/>
            </a:endParaRPr>
          </a:p>
          <a:p>
            <a:pPr marL="285750" marR="0" lvl="0" indent="-285750" algn="l" defTabSz="914400" rtl="0" eaLnBrk="1" fontAlgn="base" latinLnBrk="0" hangingPunct="1">
              <a:lnSpc>
                <a:spcPct val="100000"/>
              </a:lnSpc>
              <a:spcBef>
                <a:spcPct val="0"/>
              </a:spcBef>
              <a:spcAft>
                <a:spcPct val="0"/>
              </a:spcAft>
              <a:buClrTx/>
              <a:buSzTx/>
              <a:buFont typeface="Wingdings" panose="05000000000000000000" pitchFamily="2" charset="2"/>
              <a:buChar char="q"/>
              <a:tabLst/>
            </a:pPr>
            <a:r>
              <a:rPr kumimoji="0" lang="en-US" altLang="en-US" i="0" u="none" strike="noStrike" cap="none" normalizeH="0" baseline="0" dirty="0" smtClean="0">
                <a:ln>
                  <a:noFill/>
                </a:ln>
                <a:solidFill>
                  <a:schemeClr val="tx1"/>
                </a:solidFill>
                <a:effectLst/>
                <a:ea typeface="Calibri" pitchFamily="34" charset="0"/>
                <a:cs typeface="Arial" pitchFamily="34" charset="0"/>
              </a:rPr>
              <a:t>Contract</a:t>
            </a:r>
            <a:r>
              <a:rPr kumimoji="0" lang="en-US" altLang="en-US" i="0" u="none" strike="noStrike" cap="none" normalizeH="0" dirty="0" smtClean="0">
                <a:ln>
                  <a:noFill/>
                </a:ln>
                <a:solidFill>
                  <a:schemeClr val="tx1"/>
                </a:solidFill>
                <a:effectLst/>
                <a:ea typeface="Calibri" pitchFamily="34" charset="0"/>
                <a:cs typeface="Arial" pitchFamily="34" charset="0"/>
              </a:rPr>
              <a:t> Routes to Contract Manager for Approval</a:t>
            </a:r>
            <a:endParaRPr kumimoji="0" lang="en-US" altLang="en-US" i="0" u="none" strike="noStrike" cap="none" normalizeH="0" baseline="0" dirty="0" smtClean="0">
              <a:ln>
                <a:noFill/>
              </a:ln>
              <a:solidFill>
                <a:schemeClr val="tx1"/>
              </a:solidFill>
              <a:effectLst/>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i="0" u="none" strike="noStrike" cap="none" normalizeH="0" baseline="0" dirty="0" smtClean="0">
              <a:ln>
                <a:noFill/>
              </a:ln>
              <a:solidFill>
                <a:schemeClr val="tx1"/>
              </a:solidFill>
              <a:effectLst/>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i="0" u="none" strike="noStrike" cap="none" normalizeH="0" baseline="0" dirty="0" smtClean="0">
              <a:ln>
                <a:noFill/>
              </a:ln>
              <a:solidFill>
                <a:schemeClr val="tx1"/>
              </a:solidFill>
              <a:effectLst/>
              <a:ea typeface="Calibri" pitchFamily="34" charset="0"/>
              <a:cs typeface="Arial" pitchFamily="34" charset="0"/>
            </a:endParaRPr>
          </a:p>
          <a:p>
            <a:pPr marL="285750" marR="0" lvl="0" indent="-285750" algn="l" defTabSz="914400" rtl="0" eaLnBrk="1" fontAlgn="base" latinLnBrk="0" hangingPunct="1">
              <a:lnSpc>
                <a:spcPct val="100000"/>
              </a:lnSpc>
              <a:spcBef>
                <a:spcPct val="0"/>
              </a:spcBef>
              <a:spcAft>
                <a:spcPct val="0"/>
              </a:spcAft>
              <a:buClrTx/>
              <a:buSzTx/>
              <a:buFont typeface="Wingdings" panose="05000000000000000000" pitchFamily="2" charset="2"/>
              <a:buChar char="q"/>
              <a:tabLst/>
            </a:pPr>
            <a:r>
              <a:rPr kumimoji="0" lang="en-US" altLang="en-US" i="0" u="none" strike="noStrike" cap="none" normalizeH="0" baseline="0" dirty="0" smtClean="0">
                <a:ln>
                  <a:noFill/>
                </a:ln>
                <a:solidFill>
                  <a:schemeClr val="tx1"/>
                </a:solidFill>
                <a:effectLst/>
                <a:ea typeface="Calibri" pitchFamily="34" charset="0"/>
                <a:cs typeface="Arial" pitchFamily="34" charset="0"/>
              </a:rPr>
              <a:t>Purchase Order (PO) Created and Emailed/Faxed to Vendor</a:t>
            </a:r>
          </a:p>
          <a:p>
            <a:pPr marL="0" marR="0" lvl="0" indent="0" algn="l" defTabSz="914400" rtl="0" eaLnBrk="1" fontAlgn="base" latinLnBrk="0" hangingPunct="1">
              <a:lnSpc>
                <a:spcPct val="100000"/>
              </a:lnSpc>
              <a:spcBef>
                <a:spcPct val="0"/>
              </a:spcBef>
              <a:spcAft>
                <a:spcPct val="0"/>
              </a:spcAft>
              <a:buClrTx/>
              <a:buSzTx/>
              <a:buFontTx/>
              <a:buNone/>
              <a:tabLst/>
            </a:pPr>
            <a:endParaRPr lang="en-US" altLang="en-US" dirty="0">
              <a:ea typeface="Calibri"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i="0" u="none" strike="noStrike" cap="none" normalizeH="0" baseline="0" dirty="0" smtClean="0">
                <a:ln>
                  <a:noFill/>
                </a:ln>
                <a:solidFill>
                  <a:schemeClr val="tx1"/>
                </a:solidFill>
                <a:effectLst/>
                <a:ea typeface="Calibri" pitchFamily="34" charset="0"/>
                <a:cs typeface="Arial" pitchFamily="34" charset="0"/>
              </a:rPr>
              <a:t>	</a:t>
            </a:r>
            <a:endParaRPr kumimoji="0" lang="en-US" altLang="en-US" i="0" u="none" strike="noStrike" cap="none" normalizeH="0" baseline="0" dirty="0" smtClean="0">
              <a:ln>
                <a:noFill/>
              </a:ln>
              <a:solidFill>
                <a:schemeClr val="tx1"/>
              </a:solidFill>
              <a:effectLst/>
              <a:cs typeface="Arial" pitchFamily="34" charset="0"/>
            </a:endParaRPr>
          </a:p>
          <a:p>
            <a:pPr marL="285750" marR="0" lvl="0" indent="-285750" algn="l"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en-US" altLang="en-US" i="0" u="none" strike="noStrike" cap="none" normalizeH="0" baseline="0" dirty="0" smtClean="0">
                <a:ln>
                  <a:noFill/>
                </a:ln>
                <a:solidFill>
                  <a:schemeClr val="tx1"/>
                </a:solidFill>
                <a:effectLst/>
                <a:ea typeface="Calibri" pitchFamily="34" charset="0"/>
                <a:cs typeface="Arial" pitchFamily="34" charset="0"/>
              </a:rPr>
              <a:t>Vendor Emails </a:t>
            </a:r>
            <a:r>
              <a:rPr kumimoji="0" lang="en-US" altLang="en-US" sz="2000" i="0" u="none" strike="noStrike" cap="none" normalizeH="0" baseline="0" dirty="0" smtClean="0">
                <a:ln>
                  <a:noFill/>
                </a:ln>
                <a:solidFill>
                  <a:schemeClr val="tx1"/>
                </a:solidFill>
                <a:effectLst/>
                <a:ea typeface="Calibri" pitchFamily="34" charset="0"/>
                <a:cs typeface="Arial" pitchFamily="34" charset="0"/>
              </a:rPr>
              <a:t>Invoice</a:t>
            </a:r>
            <a:r>
              <a:rPr kumimoji="0" lang="en-US" altLang="en-US" i="0" u="none" strike="noStrike" cap="none" normalizeH="0" baseline="0" dirty="0" smtClean="0">
                <a:ln>
                  <a:noFill/>
                </a:ln>
                <a:solidFill>
                  <a:schemeClr val="tx1"/>
                </a:solidFill>
                <a:effectLst/>
                <a:ea typeface="Calibri" pitchFamily="34" charset="0"/>
                <a:cs typeface="Arial" pitchFamily="34" charset="0"/>
              </a:rPr>
              <a:t> with PO Number to </a:t>
            </a:r>
            <a:r>
              <a:rPr kumimoji="0" lang="en-US" altLang="en-US" i="0" u="none" strike="noStrike" cap="none" normalizeH="0" baseline="0" dirty="0" smtClean="0">
                <a:ln>
                  <a:noFill/>
                </a:ln>
                <a:solidFill>
                  <a:schemeClr val="tx1"/>
                </a:solidFill>
                <a:effectLst/>
                <a:ea typeface="Calibri" pitchFamily="34" charset="0"/>
                <a:cs typeface="Arial" pitchFamily="34" charset="0"/>
                <a:hlinkClick r:id="rId3"/>
              </a:rPr>
              <a:t>Accounts-Payable@uci.edu</a:t>
            </a:r>
            <a:endParaRPr kumimoji="0" lang="en-US" altLang="en-US" i="0" u="none" strike="noStrike" cap="none" normalizeH="0" baseline="0" dirty="0" smtClean="0">
              <a:ln>
                <a:noFill/>
              </a:ln>
              <a:solidFill>
                <a:schemeClr val="tx1"/>
              </a:solidFill>
              <a:effectLst/>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i="0" u="none" strike="noStrike" cap="none" normalizeH="0" baseline="0" dirty="0" smtClean="0">
              <a:ln>
                <a:noFill/>
              </a:ln>
              <a:solidFill>
                <a:schemeClr val="tx1"/>
              </a:solidFill>
              <a:effectLst/>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dirty="0">
              <a:ea typeface="Calibri"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i="0" u="none" strike="noStrike" cap="none" normalizeH="0" baseline="0" dirty="0" smtClean="0">
                <a:ln>
                  <a:noFill/>
                </a:ln>
                <a:solidFill>
                  <a:schemeClr val="tx1"/>
                </a:solidFill>
                <a:effectLst/>
                <a:ea typeface="Calibri" pitchFamily="34" charset="0"/>
                <a:cs typeface="Arial" pitchFamily="34" charset="0"/>
              </a:rPr>
              <a:t>**If invoice is added on the requisition, it does not route</a:t>
            </a:r>
            <a:r>
              <a:rPr kumimoji="0" lang="en-US" altLang="en-US" i="0" u="none" strike="noStrike" cap="none" normalizeH="0" dirty="0" smtClean="0">
                <a:ln>
                  <a:noFill/>
                </a:ln>
                <a:solidFill>
                  <a:schemeClr val="tx1"/>
                </a:solidFill>
                <a:effectLst/>
                <a:ea typeface="Calibri" pitchFamily="34" charset="0"/>
                <a:cs typeface="Arial" pitchFamily="34" charset="0"/>
              </a:rPr>
              <a:t> to accounts payable for payment. </a:t>
            </a:r>
            <a:r>
              <a:rPr kumimoji="0" lang="en-US" altLang="en-US" b="1" i="0" u="none" strike="noStrike" cap="none" normalizeH="0" baseline="0" dirty="0" smtClean="0">
                <a:ln>
                  <a:noFill/>
                </a:ln>
                <a:solidFill>
                  <a:schemeClr val="tx1"/>
                </a:solidFill>
                <a:effectLst/>
                <a:latin typeface="Arial" pitchFamily="34" charset="0"/>
                <a:ea typeface="Calibri" pitchFamily="34" charset="0"/>
                <a:cs typeface="Arial" pitchFamily="34" charset="0"/>
              </a:rPr>
              <a:t>	 </a:t>
            </a:r>
            <a:endParaRPr kumimoji="0" lang="en-US" altLang="en-US" sz="2400" b="0" i="0" u="none" strike="noStrike" cap="none" normalizeH="0" baseline="0" dirty="0" smtClean="0">
              <a:ln>
                <a:noFill/>
              </a:ln>
              <a:solidFill>
                <a:schemeClr val="tx1"/>
              </a:solidFill>
              <a:effectLst/>
              <a:latin typeface="Arial" pitchFamily="34" charset="0"/>
              <a:cs typeface="Arial" pitchFamily="34" charset="0"/>
            </a:endParaRPr>
          </a:p>
        </p:txBody>
      </p:sp>
      <p:sp>
        <p:nvSpPr>
          <p:cNvPr id="6" name="TextBox 5"/>
          <p:cNvSpPr txBox="1"/>
          <p:nvPr/>
        </p:nvSpPr>
        <p:spPr>
          <a:xfrm>
            <a:off x="5372727" y="6263201"/>
            <a:ext cx="3695700" cy="461665"/>
          </a:xfrm>
          <a:prstGeom prst="rect">
            <a:avLst/>
          </a:prstGeom>
          <a:solidFill>
            <a:schemeClr val="accent6">
              <a:lumMod val="40000"/>
              <a:lumOff val="60000"/>
            </a:schemeClr>
          </a:solidFill>
        </p:spPr>
        <p:txBody>
          <a:bodyPr wrap="square" rtlCol="0">
            <a:spAutoFit/>
          </a:bodyPr>
          <a:lstStyle/>
          <a:p>
            <a:r>
              <a:rPr lang="en-US" sz="1200" dirty="0">
                <a:hlinkClick r:id="rId4"/>
              </a:rPr>
              <a:t>http://admin.arts.uci.edu/content/spending-guide-faculty-staff-student</a:t>
            </a:r>
            <a:endParaRPr lang="en-US" sz="1200" dirty="0"/>
          </a:p>
        </p:txBody>
      </p:sp>
    </p:spTree>
    <p:extLst>
      <p:ext uri="{BB962C8B-B14F-4D97-AF65-F5344CB8AC3E}">
        <p14:creationId xmlns:p14="http://schemas.microsoft.com/office/powerpoint/2010/main" val="329180044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21430847">
            <a:off x="932208" y="2683614"/>
            <a:ext cx="8093660" cy="923330"/>
          </a:xfrm>
          <a:prstGeom prst="rect">
            <a:avLst/>
          </a:prstGeom>
          <a:noFill/>
        </p:spPr>
        <p:txBody>
          <a:bodyPr wrap="square" lIns="91440" tIns="45720" rIns="91440" bIns="45720">
            <a:spAutoFit/>
          </a:bodyPr>
          <a:lstStyle/>
          <a:p>
            <a:pPr algn="ctr"/>
            <a:r>
              <a:rPr lang="en-US" sz="5400" b="1"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t>Travel Reimbursements</a:t>
            </a:r>
            <a:endParaRPr lang="en-US" sz="5400" b="1"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340630289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43000" y="76200"/>
            <a:ext cx="7772400" cy="6001643"/>
          </a:xfrm>
          <a:prstGeom prst="rect">
            <a:avLst/>
          </a:prstGeom>
        </p:spPr>
        <p:txBody>
          <a:bodyPr wrap="square">
            <a:spAutoFit/>
          </a:bodyPr>
          <a:lstStyle/>
          <a:p>
            <a:pPr lvl="0"/>
            <a:r>
              <a:rPr lang="en-US" sz="2400" dirty="0" smtClean="0"/>
              <a:t>Performance Agreement Steps if:</a:t>
            </a:r>
          </a:p>
          <a:p>
            <a:endParaRPr lang="en-US" u="sng" dirty="0" smtClean="0">
              <a:solidFill>
                <a:srgbClr val="FF0000"/>
              </a:solidFill>
            </a:endParaRPr>
          </a:p>
          <a:p>
            <a:endParaRPr lang="en-US" u="sng" dirty="0">
              <a:solidFill>
                <a:srgbClr val="FF0000"/>
              </a:solidFill>
            </a:endParaRPr>
          </a:p>
          <a:p>
            <a:r>
              <a:rPr lang="en-US" u="sng" dirty="0" smtClean="0">
                <a:solidFill>
                  <a:srgbClr val="FF0000"/>
                </a:solidFill>
              </a:rPr>
              <a:t>UNDER</a:t>
            </a:r>
            <a:r>
              <a:rPr lang="en-US" dirty="0" smtClean="0"/>
              <a:t> </a:t>
            </a:r>
            <a:r>
              <a:rPr lang="en-US" dirty="0"/>
              <a:t>$2,000.00</a:t>
            </a:r>
          </a:p>
          <a:p>
            <a:pPr marL="742950" lvl="1" indent="-285750">
              <a:buFont typeface="Arial" panose="020B0604020202020204" pitchFamily="34" charset="0"/>
              <a:buChar char="•"/>
            </a:pPr>
            <a:r>
              <a:rPr lang="en-US" dirty="0"/>
              <a:t>Submit the Performance Agreements to the Business Office and we will coordinate the signatures from the Dean. </a:t>
            </a:r>
            <a:endParaRPr lang="en-US" dirty="0" smtClean="0"/>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r>
              <a:rPr lang="en-US" dirty="0"/>
              <a:t>Create KFS Requisition/PO and attach the Performance Agreement with all the signatures to the notes </a:t>
            </a:r>
            <a:r>
              <a:rPr lang="en-US" dirty="0" smtClean="0"/>
              <a:t>section</a:t>
            </a: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r>
              <a:rPr lang="en-US" dirty="0"/>
              <a:t>Email the performance agreement with all signatures </a:t>
            </a:r>
            <a:r>
              <a:rPr lang="en-US" dirty="0" smtClean="0"/>
              <a:t>to </a:t>
            </a:r>
            <a:r>
              <a:rPr lang="en-US" dirty="0" smtClean="0">
                <a:hlinkClick r:id="rId3"/>
              </a:rPr>
              <a:t>contracts@uci.edu</a:t>
            </a:r>
            <a:r>
              <a:rPr lang="en-US" dirty="0" smtClean="0"/>
              <a:t>  (</a:t>
            </a:r>
            <a:r>
              <a:rPr lang="en-US" dirty="0"/>
              <a:t>Including the </a:t>
            </a:r>
            <a:r>
              <a:rPr lang="en-US" dirty="0" smtClean="0"/>
              <a:t>words, "PERF </a:t>
            </a:r>
            <a:r>
              <a:rPr lang="en-US" dirty="0"/>
              <a:t>AGRE UNDER $</a:t>
            </a:r>
            <a:r>
              <a:rPr lang="en-US" dirty="0" smtClean="0"/>
              <a:t>2,000“ and requisition number in the subject line to </a:t>
            </a:r>
            <a:r>
              <a:rPr lang="en-US" dirty="0"/>
              <a:t>expedite the processing</a:t>
            </a:r>
            <a:r>
              <a:rPr lang="en-US" dirty="0" smtClean="0"/>
              <a:t>).</a:t>
            </a:r>
          </a:p>
          <a:p>
            <a:pPr marL="742950" lvl="1" indent="-285750">
              <a:buFont typeface="Arial" panose="020B0604020202020204" pitchFamily="34" charset="0"/>
              <a:buChar char="•"/>
            </a:pPr>
            <a:endParaRPr lang="en-US" dirty="0"/>
          </a:p>
          <a:p>
            <a:pPr marL="742950" lvl="1" indent="-285750">
              <a:buFont typeface="Arial" panose="020B0604020202020204" pitchFamily="34" charset="0"/>
              <a:buChar char="•"/>
            </a:pPr>
            <a:endParaRPr lang="en-US" dirty="0" smtClean="0"/>
          </a:p>
          <a:p>
            <a:pPr marL="742950" lvl="1" indent="-285750">
              <a:buFont typeface="Arial" panose="020B0604020202020204" pitchFamily="34" charset="0"/>
              <a:buChar char="•"/>
            </a:pPr>
            <a:endParaRPr lang="en-US" dirty="0" smtClean="0"/>
          </a:p>
          <a:p>
            <a:r>
              <a:rPr lang="en-US" dirty="0"/>
              <a:t>Email the invoice to Accounts Payable (</a:t>
            </a:r>
            <a:r>
              <a:rPr lang="en-US" u="sng" dirty="0">
                <a:hlinkClick r:id="rId4"/>
              </a:rPr>
              <a:t>accounts-payable@uci.edu</a:t>
            </a:r>
            <a:r>
              <a:rPr lang="en-US" dirty="0"/>
              <a:t>) for payment to be processed</a:t>
            </a:r>
          </a:p>
          <a:p>
            <a:pPr marL="742950" lvl="1" indent="-285750">
              <a:buFont typeface="Wingdings" panose="05000000000000000000" pitchFamily="2" charset="2"/>
              <a:buChar char="Ø"/>
            </a:pPr>
            <a:r>
              <a:rPr lang="en-US" dirty="0"/>
              <a:t>Include payee name, remit address, PO # and invoice # on invoice</a:t>
            </a:r>
          </a:p>
          <a:p>
            <a:pPr marL="285750" lvl="0" indent="-285750">
              <a:buFont typeface="Arial" panose="020B0604020202020204" pitchFamily="34" charset="0"/>
              <a:buChar char="•"/>
            </a:pPr>
            <a:endParaRPr lang="en-US" dirty="0" smtClean="0"/>
          </a:p>
          <a:p>
            <a:pPr lvl="0"/>
            <a:endParaRPr lang="en-US" dirty="0"/>
          </a:p>
        </p:txBody>
      </p:sp>
    </p:spTree>
    <p:extLst>
      <p:ext uri="{BB962C8B-B14F-4D97-AF65-F5344CB8AC3E}">
        <p14:creationId xmlns:p14="http://schemas.microsoft.com/office/powerpoint/2010/main" val="422376046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0600" y="152400"/>
            <a:ext cx="8229600" cy="6617196"/>
          </a:xfrm>
          <a:prstGeom prst="rect">
            <a:avLst/>
          </a:prstGeom>
        </p:spPr>
        <p:txBody>
          <a:bodyPr wrap="square">
            <a:spAutoFit/>
          </a:bodyPr>
          <a:lstStyle/>
          <a:p>
            <a:pPr lvl="0"/>
            <a:r>
              <a:rPr lang="en-US" sz="2400" dirty="0" smtClean="0"/>
              <a:t>Performance Agreement Steps if:</a:t>
            </a:r>
          </a:p>
          <a:p>
            <a:endParaRPr lang="en-US" u="sng" dirty="0">
              <a:solidFill>
                <a:srgbClr val="FF0000"/>
              </a:solidFill>
            </a:endParaRPr>
          </a:p>
          <a:p>
            <a:r>
              <a:rPr lang="en-US" u="sng" dirty="0" smtClean="0">
                <a:solidFill>
                  <a:srgbClr val="FF0000"/>
                </a:solidFill>
              </a:rPr>
              <a:t>OVER</a:t>
            </a:r>
            <a:r>
              <a:rPr lang="en-US" dirty="0" smtClean="0"/>
              <a:t> </a:t>
            </a:r>
            <a:r>
              <a:rPr lang="en-US" dirty="0"/>
              <a:t>$</a:t>
            </a:r>
            <a:r>
              <a:rPr lang="en-US" dirty="0" smtClean="0"/>
              <a:t>2,000.00 (These </a:t>
            </a:r>
            <a:r>
              <a:rPr lang="en-US" dirty="0"/>
              <a:t>must have the Director of Purchasing's signature as the final </a:t>
            </a:r>
            <a:r>
              <a:rPr lang="en-US" dirty="0" smtClean="0"/>
              <a:t>approval</a:t>
            </a:r>
            <a:r>
              <a:rPr lang="en-US" dirty="0"/>
              <a:t>)</a:t>
            </a:r>
            <a:endParaRPr lang="en-US" dirty="0" smtClean="0"/>
          </a:p>
          <a:p>
            <a:pPr marL="742950" lvl="1" indent="-285750">
              <a:buFont typeface="Arial" panose="020B0604020202020204" pitchFamily="34" charset="0"/>
              <a:buChar char="•"/>
            </a:pPr>
            <a:r>
              <a:rPr lang="en-US" sz="1600" dirty="0" smtClean="0"/>
              <a:t>Create </a:t>
            </a:r>
            <a:r>
              <a:rPr lang="en-US" sz="1600" dirty="0"/>
              <a:t>KFS Requisition/PO and attached a drafted version in the notes </a:t>
            </a:r>
            <a:r>
              <a:rPr lang="en-US" sz="1600" dirty="0" smtClean="0"/>
              <a:t>section</a:t>
            </a:r>
          </a:p>
          <a:p>
            <a:pPr marL="285750" lvl="0" indent="-285750">
              <a:buFont typeface="Arial" panose="020B0604020202020204" pitchFamily="34" charset="0"/>
              <a:buChar char="•"/>
            </a:pPr>
            <a:endParaRPr lang="en-US" sz="1600" dirty="0"/>
          </a:p>
          <a:p>
            <a:pPr marL="742950" lvl="1" indent="-285750">
              <a:buFont typeface="Arial" panose="020B0604020202020204" pitchFamily="34" charset="0"/>
              <a:buChar char="•"/>
            </a:pPr>
            <a:r>
              <a:rPr lang="en-US" sz="1600" dirty="0"/>
              <a:t>Concurrently send the draft of the Performance Agreement to </a:t>
            </a:r>
            <a:r>
              <a:rPr lang="en-US" sz="1600" dirty="0" smtClean="0">
                <a:hlinkClick r:id="rId3"/>
              </a:rPr>
              <a:t>contracts@uci.edu</a:t>
            </a:r>
            <a:r>
              <a:rPr lang="en-US" sz="1600" dirty="0" smtClean="0"/>
              <a:t>  </a:t>
            </a:r>
            <a:r>
              <a:rPr lang="en-US" sz="1600" dirty="0"/>
              <a:t>for </a:t>
            </a:r>
            <a:r>
              <a:rPr lang="en-US" sz="1600" dirty="0" smtClean="0"/>
              <a:t>edits/review</a:t>
            </a:r>
          </a:p>
          <a:p>
            <a:pPr marL="285750" lvl="0" indent="-285750">
              <a:buFont typeface="Arial" panose="020B0604020202020204" pitchFamily="34" charset="0"/>
              <a:buChar char="•"/>
            </a:pPr>
            <a:endParaRPr lang="en-US" sz="1600" dirty="0"/>
          </a:p>
          <a:p>
            <a:pPr marL="742950" lvl="1" indent="-285750">
              <a:buFont typeface="Arial" panose="020B0604020202020204" pitchFamily="34" charset="0"/>
              <a:buChar char="•"/>
            </a:pPr>
            <a:r>
              <a:rPr lang="en-US" sz="1600" dirty="0"/>
              <a:t>Once approved for language and content by Contracts, they will provide a version that can be circulated for </a:t>
            </a:r>
            <a:r>
              <a:rPr lang="en-US" sz="1600" dirty="0" smtClean="0"/>
              <a:t>signatures</a:t>
            </a:r>
          </a:p>
          <a:p>
            <a:pPr marL="285750" lvl="0" indent="-285750">
              <a:buFont typeface="Arial" panose="020B0604020202020204" pitchFamily="34" charset="0"/>
              <a:buChar char="•"/>
            </a:pPr>
            <a:endParaRPr lang="en-US" sz="1600" dirty="0"/>
          </a:p>
          <a:p>
            <a:pPr marL="742950" lvl="1" indent="-285750">
              <a:buFont typeface="Arial" panose="020B0604020202020204" pitchFamily="34" charset="0"/>
              <a:buChar char="•"/>
            </a:pPr>
            <a:r>
              <a:rPr lang="en-US" sz="1600" dirty="0"/>
              <a:t>Obtain signatures from the Artist/Artist's Agent; then the Dean before returning it to </a:t>
            </a:r>
            <a:r>
              <a:rPr lang="en-US" sz="1600" u="sng" dirty="0" smtClean="0">
                <a:hlinkClick r:id="rId4"/>
              </a:rPr>
              <a:t>contracts@uci.edu</a:t>
            </a:r>
            <a:r>
              <a:rPr lang="en-US" sz="1600" dirty="0" smtClean="0"/>
              <a:t> </a:t>
            </a:r>
            <a:r>
              <a:rPr lang="en-US" sz="1600" dirty="0"/>
              <a:t>for the Director of Purchasing's (or AVC in the case that it is over $25,000.00) </a:t>
            </a:r>
            <a:r>
              <a:rPr lang="en-US" sz="1600" dirty="0" smtClean="0"/>
              <a:t>approval</a:t>
            </a:r>
          </a:p>
          <a:p>
            <a:pPr marL="285750" lvl="0" indent="-285750">
              <a:buFont typeface="Arial" panose="020B0604020202020204" pitchFamily="34" charset="0"/>
              <a:buChar char="•"/>
            </a:pPr>
            <a:endParaRPr lang="en-US" sz="1600" dirty="0"/>
          </a:p>
          <a:p>
            <a:pPr marL="742950" lvl="1" indent="-285750">
              <a:buFont typeface="Arial" panose="020B0604020202020204" pitchFamily="34" charset="0"/>
              <a:buChar char="•"/>
            </a:pPr>
            <a:r>
              <a:rPr lang="en-US" sz="1600" dirty="0"/>
              <a:t>Once the Director of Purchasing signs, Contracts will append to the KFS PO and then approve the KFS </a:t>
            </a:r>
            <a:r>
              <a:rPr lang="en-US" sz="1600" dirty="0" smtClean="0"/>
              <a:t>PO</a:t>
            </a:r>
          </a:p>
          <a:p>
            <a:pPr marL="285750" lvl="0" indent="-285750">
              <a:buFont typeface="Arial" panose="020B0604020202020204" pitchFamily="34" charset="0"/>
              <a:buChar char="•"/>
            </a:pPr>
            <a:endParaRPr lang="en-US" sz="1600" dirty="0"/>
          </a:p>
          <a:p>
            <a:pPr marL="742950" lvl="1" indent="-285750">
              <a:buFont typeface="Arial" panose="020B0604020202020204" pitchFamily="34" charset="0"/>
              <a:buChar char="•"/>
            </a:pPr>
            <a:r>
              <a:rPr lang="en-US" sz="1600" dirty="0"/>
              <a:t>Contracts will send a confirmation </a:t>
            </a:r>
            <a:r>
              <a:rPr lang="en-US" sz="1600" dirty="0" smtClean="0"/>
              <a:t>email</a:t>
            </a:r>
          </a:p>
          <a:p>
            <a:pPr marL="285750" lvl="0" indent="-285750">
              <a:buFont typeface="Arial" panose="020B0604020202020204" pitchFamily="34" charset="0"/>
              <a:buChar char="•"/>
            </a:pPr>
            <a:endParaRPr lang="en-US" dirty="0"/>
          </a:p>
          <a:p>
            <a:pPr lvl="0"/>
            <a:r>
              <a:rPr lang="en-US" dirty="0"/>
              <a:t>Email the invoice to Accounts Payable (</a:t>
            </a:r>
            <a:r>
              <a:rPr lang="en-US" u="sng" dirty="0">
                <a:hlinkClick r:id="rId5"/>
              </a:rPr>
              <a:t>accounts-payable@uci.edu</a:t>
            </a:r>
            <a:r>
              <a:rPr lang="en-US" dirty="0"/>
              <a:t>) for payment to be processed</a:t>
            </a:r>
          </a:p>
          <a:p>
            <a:pPr marL="742950" lvl="1" indent="-285750">
              <a:buFont typeface="Wingdings" panose="05000000000000000000" pitchFamily="2" charset="2"/>
              <a:buChar char="Ø"/>
            </a:pPr>
            <a:r>
              <a:rPr lang="en-US" dirty="0"/>
              <a:t>Include payee name, remit address, </a:t>
            </a:r>
            <a:r>
              <a:rPr lang="en-US" dirty="0" smtClean="0"/>
              <a:t>PO </a:t>
            </a:r>
            <a:r>
              <a:rPr lang="en-US" dirty="0"/>
              <a:t># </a:t>
            </a:r>
            <a:r>
              <a:rPr lang="en-US" dirty="0" smtClean="0"/>
              <a:t>and invoice # on invoice</a:t>
            </a:r>
            <a:endParaRPr lang="en-US" dirty="0"/>
          </a:p>
          <a:p>
            <a:pPr lvl="0"/>
            <a:endParaRPr lang="en-US" dirty="0"/>
          </a:p>
        </p:txBody>
      </p:sp>
    </p:spTree>
    <p:extLst>
      <p:ext uri="{BB962C8B-B14F-4D97-AF65-F5344CB8AC3E}">
        <p14:creationId xmlns:p14="http://schemas.microsoft.com/office/powerpoint/2010/main" val="2406572061"/>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800" y="0"/>
            <a:ext cx="8084514" cy="6400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6858000" y="1810998"/>
            <a:ext cx="1971262" cy="838201"/>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4" name="Straight Arrow Connector 3"/>
          <p:cNvCxnSpPr/>
          <p:nvPr/>
        </p:nvCxnSpPr>
        <p:spPr>
          <a:xfrm>
            <a:off x="6858000" y="1524000"/>
            <a:ext cx="242835" cy="261877"/>
          </a:xfrm>
          <a:prstGeom prst="straightConnector1">
            <a:avLst/>
          </a:prstGeom>
          <a:ln>
            <a:solidFill>
              <a:srgbClr val="FFFF00"/>
            </a:solidFill>
            <a:tailEnd type="arrow"/>
          </a:ln>
        </p:spPr>
        <p:style>
          <a:lnRef idx="3">
            <a:schemeClr val="accent6"/>
          </a:lnRef>
          <a:fillRef idx="0">
            <a:schemeClr val="accent6"/>
          </a:fillRef>
          <a:effectRef idx="2">
            <a:schemeClr val="accent6"/>
          </a:effectRef>
          <a:fontRef idx="minor">
            <a:schemeClr val="tx1"/>
          </a:fontRef>
        </p:style>
      </p:cxnSp>
      <p:sp>
        <p:nvSpPr>
          <p:cNvPr id="6" name="TextBox 5"/>
          <p:cNvSpPr txBox="1"/>
          <p:nvPr/>
        </p:nvSpPr>
        <p:spPr>
          <a:xfrm>
            <a:off x="6858000" y="1860766"/>
            <a:ext cx="1971262" cy="738664"/>
          </a:xfrm>
          <a:prstGeom prst="rect">
            <a:avLst/>
          </a:prstGeom>
          <a:noFill/>
        </p:spPr>
        <p:txBody>
          <a:bodyPr wrap="square" rtlCol="0">
            <a:spAutoFit/>
          </a:bodyPr>
          <a:lstStyle/>
          <a:p>
            <a:r>
              <a:rPr lang="en-US" sz="1400" dirty="0" smtClean="0"/>
              <a:t>Explanation should include who, what, when, where, and why</a:t>
            </a:r>
            <a:endParaRPr lang="en-US" sz="1400" dirty="0"/>
          </a:p>
        </p:txBody>
      </p:sp>
      <p:sp>
        <p:nvSpPr>
          <p:cNvPr id="7" name="Rectangle 6"/>
          <p:cNvSpPr/>
          <p:nvPr/>
        </p:nvSpPr>
        <p:spPr>
          <a:xfrm>
            <a:off x="2473569" y="1868085"/>
            <a:ext cx="2514600" cy="789177"/>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8" name="Straight Arrow Connector 7"/>
          <p:cNvCxnSpPr/>
          <p:nvPr/>
        </p:nvCxnSpPr>
        <p:spPr>
          <a:xfrm flipH="1">
            <a:off x="2895600" y="1390642"/>
            <a:ext cx="914400" cy="457200"/>
          </a:xfrm>
          <a:prstGeom prst="straightConnector1">
            <a:avLst/>
          </a:prstGeom>
          <a:ln>
            <a:solidFill>
              <a:srgbClr val="FFFF00"/>
            </a:solidFill>
            <a:tailEnd type="arrow"/>
          </a:ln>
        </p:spPr>
        <p:style>
          <a:lnRef idx="3">
            <a:schemeClr val="accent6"/>
          </a:lnRef>
          <a:fillRef idx="0">
            <a:schemeClr val="accent6"/>
          </a:fillRef>
          <a:effectRef idx="2">
            <a:schemeClr val="accent6"/>
          </a:effectRef>
          <a:fontRef idx="minor">
            <a:schemeClr val="tx1"/>
          </a:fontRef>
        </p:style>
      </p:cxnSp>
      <p:sp>
        <p:nvSpPr>
          <p:cNvPr id="9" name="TextBox 8"/>
          <p:cNvSpPr txBox="1"/>
          <p:nvPr/>
        </p:nvSpPr>
        <p:spPr>
          <a:xfrm>
            <a:off x="2514600" y="1994787"/>
            <a:ext cx="2733676" cy="523220"/>
          </a:xfrm>
          <a:prstGeom prst="rect">
            <a:avLst/>
          </a:prstGeom>
          <a:noFill/>
        </p:spPr>
        <p:txBody>
          <a:bodyPr wrap="square" rtlCol="0">
            <a:spAutoFit/>
          </a:bodyPr>
          <a:lstStyle/>
          <a:p>
            <a:r>
              <a:rPr lang="en-US" sz="1400" dirty="0" smtClean="0"/>
              <a:t>Enter “C/A” and Vendor Name</a:t>
            </a:r>
          </a:p>
          <a:p>
            <a:r>
              <a:rPr lang="en-US" sz="1400" dirty="0" smtClean="0"/>
              <a:t>Example: C/A John Smith</a:t>
            </a:r>
            <a:endParaRPr lang="en-US" sz="1400" dirty="0"/>
          </a:p>
        </p:txBody>
      </p:sp>
      <p:sp>
        <p:nvSpPr>
          <p:cNvPr id="10" name="TextBox 9"/>
          <p:cNvSpPr txBox="1"/>
          <p:nvPr/>
        </p:nvSpPr>
        <p:spPr>
          <a:xfrm>
            <a:off x="7148461" y="6550222"/>
            <a:ext cx="1538340" cy="307777"/>
          </a:xfrm>
          <a:prstGeom prst="rect">
            <a:avLst/>
          </a:prstGeom>
          <a:solidFill>
            <a:schemeClr val="accent6">
              <a:lumMod val="40000"/>
              <a:lumOff val="60000"/>
            </a:schemeClr>
          </a:solidFill>
        </p:spPr>
        <p:txBody>
          <a:bodyPr wrap="square" rtlCol="0">
            <a:spAutoFit/>
          </a:bodyPr>
          <a:lstStyle/>
          <a:p>
            <a:r>
              <a:rPr lang="en-US" sz="1400" dirty="0">
                <a:hlinkClick r:id="rId4"/>
              </a:rPr>
              <a:t>http://uclc.uci.edu/</a:t>
            </a:r>
            <a:endParaRPr lang="en-US" sz="1400" dirty="0"/>
          </a:p>
        </p:txBody>
      </p:sp>
    </p:spTree>
    <p:extLst>
      <p:ext uri="{BB962C8B-B14F-4D97-AF65-F5344CB8AC3E}">
        <p14:creationId xmlns:p14="http://schemas.microsoft.com/office/powerpoint/2010/main" val="283026056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
            <a:ext cx="9144000"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4" name="Straight Arrow Connector 3"/>
          <p:cNvCxnSpPr/>
          <p:nvPr/>
        </p:nvCxnSpPr>
        <p:spPr>
          <a:xfrm flipV="1">
            <a:off x="3657598" y="3575616"/>
            <a:ext cx="242835" cy="250062"/>
          </a:xfrm>
          <a:prstGeom prst="straightConnector1">
            <a:avLst/>
          </a:prstGeom>
          <a:ln>
            <a:solidFill>
              <a:srgbClr val="FFFF00"/>
            </a:solidFill>
            <a:tailEnd type="arrow"/>
          </a:ln>
        </p:spPr>
        <p:style>
          <a:lnRef idx="3">
            <a:schemeClr val="accent6"/>
          </a:lnRef>
          <a:fillRef idx="0">
            <a:schemeClr val="accent6"/>
          </a:fillRef>
          <a:effectRef idx="2">
            <a:schemeClr val="accent6"/>
          </a:effectRef>
          <a:fontRef idx="minor">
            <a:schemeClr val="tx1"/>
          </a:fontRef>
        </p:style>
      </p:cxnSp>
      <p:sp>
        <p:nvSpPr>
          <p:cNvPr id="3" name="Rectangle 2"/>
          <p:cNvSpPr/>
          <p:nvPr/>
        </p:nvSpPr>
        <p:spPr>
          <a:xfrm>
            <a:off x="3848100" y="2702150"/>
            <a:ext cx="1714500" cy="684401"/>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p:cNvSpPr txBox="1"/>
          <p:nvPr/>
        </p:nvSpPr>
        <p:spPr>
          <a:xfrm>
            <a:off x="3810000" y="2772488"/>
            <a:ext cx="1752600" cy="523220"/>
          </a:xfrm>
          <a:prstGeom prst="rect">
            <a:avLst/>
          </a:prstGeom>
          <a:noFill/>
        </p:spPr>
        <p:txBody>
          <a:bodyPr wrap="square" rtlCol="0">
            <a:spAutoFit/>
          </a:bodyPr>
          <a:lstStyle/>
          <a:p>
            <a:r>
              <a:rPr lang="en-US" sz="1400" dirty="0" smtClean="0"/>
              <a:t>Use commodity code: 82150000</a:t>
            </a:r>
            <a:endParaRPr lang="en-US" sz="1400" dirty="0"/>
          </a:p>
        </p:txBody>
      </p:sp>
      <p:sp>
        <p:nvSpPr>
          <p:cNvPr id="8" name="Rectangle 7"/>
          <p:cNvSpPr/>
          <p:nvPr/>
        </p:nvSpPr>
        <p:spPr>
          <a:xfrm>
            <a:off x="609600" y="2971800"/>
            <a:ext cx="1676400" cy="642876"/>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Arrow Connector 8"/>
          <p:cNvCxnSpPr/>
          <p:nvPr/>
        </p:nvCxnSpPr>
        <p:spPr>
          <a:xfrm flipV="1">
            <a:off x="685800" y="3642045"/>
            <a:ext cx="242835" cy="250062"/>
          </a:xfrm>
          <a:prstGeom prst="straightConnector1">
            <a:avLst/>
          </a:prstGeom>
          <a:ln>
            <a:solidFill>
              <a:srgbClr val="FFFF00"/>
            </a:solidFill>
            <a:tailEnd type="arrow"/>
          </a:ln>
        </p:spPr>
        <p:style>
          <a:lnRef idx="3">
            <a:schemeClr val="accent6"/>
          </a:lnRef>
          <a:fillRef idx="0">
            <a:schemeClr val="accent6"/>
          </a:fillRef>
          <a:effectRef idx="2">
            <a:schemeClr val="accent6"/>
          </a:effectRef>
          <a:fontRef idx="minor">
            <a:schemeClr val="tx1"/>
          </a:fontRef>
        </p:style>
      </p:cxnSp>
      <p:sp>
        <p:nvSpPr>
          <p:cNvPr id="6" name="TextBox 5"/>
          <p:cNvSpPr txBox="1"/>
          <p:nvPr/>
        </p:nvSpPr>
        <p:spPr>
          <a:xfrm>
            <a:off x="685800" y="3016081"/>
            <a:ext cx="1524000" cy="523220"/>
          </a:xfrm>
          <a:prstGeom prst="rect">
            <a:avLst/>
          </a:prstGeom>
          <a:noFill/>
        </p:spPr>
        <p:txBody>
          <a:bodyPr wrap="square" rtlCol="0">
            <a:spAutoFit/>
          </a:bodyPr>
          <a:lstStyle/>
          <a:p>
            <a:r>
              <a:rPr lang="en-US" sz="1400" dirty="0" smtClean="0"/>
              <a:t>Select No Qty, nontaxable</a:t>
            </a:r>
            <a:endParaRPr lang="en-US" sz="1400" dirty="0"/>
          </a:p>
        </p:txBody>
      </p:sp>
      <p:sp>
        <p:nvSpPr>
          <p:cNvPr id="10" name="TextBox 9"/>
          <p:cNvSpPr txBox="1"/>
          <p:nvPr/>
        </p:nvSpPr>
        <p:spPr>
          <a:xfrm>
            <a:off x="7315200" y="6477000"/>
            <a:ext cx="1538340" cy="307777"/>
          </a:xfrm>
          <a:prstGeom prst="rect">
            <a:avLst/>
          </a:prstGeom>
          <a:solidFill>
            <a:schemeClr val="accent6">
              <a:lumMod val="40000"/>
              <a:lumOff val="60000"/>
            </a:schemeClr>
          </a:solidFill>
        </p:spPr>
        <p:txBody>
          <a:bodyPr wrap="square" rtlCol="0">
            <a:spAutoFit/>
          </a:bodyPr>
          <a:lstStyle/>
          <a:p>
            <a:r>
              <a:rPr lang="en-US" sz="1400" dirty="0">
                <a:hlinkClick r:id="rId4"/>
              </a:rPr>
              <a:t>http://uclc.uci.edu/</a:t>
            </a:r>
            <a:endParaRPr lang="en-US" sz="1400" dirty="0"/>
          </a:p>
        </p:txBody>
      </p:sp>
    </p:spTree>
    <p:extLst>
      <p:ext uri="{BB962C8B-B14F-4D97-AF65-F5344CB8AC3E}">
        <p14:creationId xmlns:p14="http://schemas.microsoft.com/office/powerpoint/2010/main" val="25866723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219200"/>
            <a:ext cx="7498080" cy="4343400"/>
          </a:xfrm>
        </p:spPr>
        <p:txBody>
          <a:bodyPr/>
          <a:lstStyle/>
          <a:p>
            <a:pPr algn="ctr"/>
            <a:r>
              <a:rPr lang="en-US" dirty="0" smtClean="0"/>
              <a:t>Questions?</a:t>
            </a:r>
            <a:endParaRPr lang="en-US" dirty="0"/>
          </a:p>
        </p:txBody>
      </p:sp>
    </p:spTree>
    <p:extLst>
      <p:ext uri="{BB962C8B-B14F-4D97-AF65-F5344CB8AC3E}">
        <p14:creationId xmlns:p14="http://schemas.microsoft.com/office/powerpoint/2010/main" val="36350033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067799" cy="68579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a:xfrm>
            <a:off x="609600" y="1650713"/>
            <a:ext cx="1828800" cy="312747"/>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Arrow Connector 4"/>
          <p:cNvCxnSpPr/>
          <p:nvPr/>
        </p:nvCxnSpPr>
        <p:spPr>
          <a:xfrm flipH="1">
            <a:off x="2438400" y="1371600"/>
            <a:ext cx="762000" cy="414959"/>
          </a:xfrm>
          <a:prstGeom prst="straightConnector1">
            <a:avLst/>
          </a:prstGeom>
          <a:ln>
            <a:solidFill>
              <a:srgbClr val="FFFF00"/>
            </a:solidFill>
            <a:tailEnd type="arrow"/>
          </a:ln>
        </p:spPr>
        <p:style>
          <a:lnRef idx="3">
            <a:schemeClr val="accent6"/>
          </a:lnRef>
          <a:fillRef idx="0">
            <a:schemeClr val="accent6"/>
          </a:fillRef>
          <a:effectRef idx="2">
            <a:schemeClr val="accent6"/>
          </a:effectRef>
          <a:fontRef idx="minor">
            <a:schemeClr val="tx1"/>
          </a:fontRef>
        </p:style>
      </p:cxnSp>
      <p:sp>
        <p:nvSpPr>
          <p:cNvPr id="10" name="TextBox 9"/>
          <p:cNvSpPr txBox="1"/>
          <p:nvPr/>
        </p:nvSpPr>
        <p:spPr>
          <a:xfrm>
            <a:off x="885825" y="381000"/>
            <a:ext cx="8385557" cy="400110"/>
          </a:xfrm>
          <a:prstGeom prst="rect">
            <a:avLst/>
          </a:prstGeom>
          <a:noFill/>
        </p:spPr>
        <p:txBody>
          <a:bodyPr wrap="square" rtlCol="0">
            <a:spAutoFit/>
          </a:bodyPr>
          <a:lstStyle/>
          <a:p>
            <a:r>
              <a:rPr lang="en-US" sz="2000" dirty="0" smtClean="0"/>
              <a:t>Submit expenses within </a:t>
            </a:r>
            <a:r>
              <a:rPr lang="en-US" sz="2000" i="1" u="sng" dirty="0" smtClean="0">
                <a:solidFill>
                  <a:srgbClr val="FF0000"/>
                </a:solidFill>
              </a:rPr>
              <a:t>45 days </a:t>
            </a:r>
            <a:r>
              <a:rPr lang="en-US" sz="2000" dirty="0" smtClean="0"/>
              <a:t>of travel</a:t>
            </a:r>
          </a:p>
        </p:txBody>
      </p:sp>
      <p:sp>
        <p:nvSpPr>
          <p:cNvPr id="15" name="Rectangle 14"/>
          <p:cNvSpPr/>
          <p:nvPr/>
        </p:nvSpPr>
        <p:spPr>
          <a:xfrm>
            <a:off x="5657850" y="2209800"/>
            <a:ext cx="2057400" cy="2071673"/>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extBox 15"/>
          <p:cNvSpPr txBox="1"/>
          <p:nvPr/>
        </p:nvSpPr>
        <p:spPr>
          <a:xfrm>
            <a:off x="5657850" y="2286000"/>
            <a:ext cx="1943100" cy="2031325"/>
          </a:xfrm>
          <a:prstGeom prst="rect">
            <a:avLst/>
          </a:prstGeom>
          <a:noFill/>
        </p:spPr>
        <p:txBody>
          <a:bodyPr wrap="square" rtlCol="0">
            <a:spAutoFit/>
          </a:bodyPr>
          <a:lstStyle/>
          <a:p>
            <a:r>
              <a:rPr lang="en-US" sz="1400" dirty="0" smtClean="0"/>
              <a:t>Ex: Travel for Joe Smith to USITT (United States Institute for Theater Technology) conference held from March 16-19, 2016, in Salt Lake City, attended for professional development.</a:t>
            </a:r>
            <a:endParaRPr lang="en-US" sz="1400" dirty="0"/>
          </a:p>
        </p:txBody>
      </p:sp>
      <p:sp>
        <p:nvSpPr>
          <p:cNvPr id="17" name="Rectangle 16"/>
          <p:cNvSpPr/>
          <p:nvPr/>
        </p:nvSpPr>
        <p:spPr>
          <a:xfrm>
            <a:off x="7094346" y="1786559"/>
            <a:ext cx="620904" cy="317786"/>
          </a:xfrm>
          <a:prstGeom prst="rect">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18" name="TextBox 17"/>
          <p:cNvSpPr txBox="1"/>
          <p:nvPr/>
        </p:nvSpPr>
        <p:spPr>
          <a:xfrm>
            <a:off x="609600" y="1655683"/>
            <a:ext cx="1765998" cy="307777"/>
          </a:xfrm>
          <a:prstGeom prst="rect">
            <a:avLst/>
          </a:prstGeom>
          <a:noFill/>
        </p:spPr>
        <p:txBody>
          <a:bodyPr wrap="square" rtlCol="0">
            <a:spAutoFit/>
          </a:bodyPr>
          <a:lstStyle/>
          <a:p>
            <a:r>
              <a:rPr lang="en-US" sz="1400" dirty="0" smtClean="0"/>
              <a:t>Name of the Traveler</a:t>
            </a:r>
            <a:endParaRPr lang="en-US" sz="1400" dirty="0"/>
          </a:p>
        </p:txBody>
      </p:sp>
      <p:sp>
        <p:nvSpPr>
          <p:cNvPr id="19" name="TextBox 18"/>
          <p:cNvSpPr txBox="1"/>
          <p:nvPr/>
        </p:nvSpPr>
        <p:spPr>
          <a:xfrm>
            <a:off x="7090158" y="1786559"/>
            <a:ext cx="571500" cy="307777"/>
          </a:xfrm>
          <a:prstGeom prst="rect">
            <a:avLst/>
          </a:prstGeom>
          <a:noFill/>
        </p:spPr>
        <p:txBody>
          <a:bodyPr wrap="square" rtlCol="0">
            <a:spAutoFit/>
          </a:bodyPr>
          <a:lstStyle/>
          <a:p>
            <a:r>
              <a:rPr lang="en-US" sz="1400" dirty="0" smtClean="0"/>
              <a:t>Who</a:t>
            </a:r>
            <a:endParaRPr lang="en-US" sz="1400" dirty="0"/>
          </a:p>
        </p:txBody>
      </p:sp>
      <p:cxnSp>
        <p:nvCxnSpPr>
          <p:cNvPr id="20" name="Straight Arrow Connector 19"/>
          <p:cNvCxnSpPr/>
          <p:nvPr/>
        </p:nvCxnSpPr>
        <p:spPr>
          <a:xfrm>
            <a:off x="6629400" y="1524000"/>
            <a:ext cx="0" cy="675993"/>
          </a:xfrm>
          <a:prstGeom prst="straightConnector1">
            <a:avLst/>
          </a:prstGeom>
          <a:ln>
            <a:solidFill>
              <a:srgbClr val="FFFF00"/>
            </a:solidFill>
            <a:tailEnd type="arrow"/>
          </a:ln>
        </p:spPr>
        <p:style>
          <a:lnRef idx="3">
            <a:schemeClr val="accent6"/>
          </a:lnRef>
          <a:fillRef idx="0">
            <a:schemeClr val="accent6"/>
          </a:fillRef>
          <a:effectRef idx="2">
            <a:schemeClr val="accent6"/>
          </a:effectRef>
          <a:fontRef idx="minor">
            <a:schemeClr val="tx1"/>
          </a:fontRef>
        </p:style>
      </p:cxnSp>
      <p:cxnSp>
        <p:nvCxnSpPr>
          <p:cNvPr id="22" name="Straight Arrow Connector 21"/>
          <p:cNvCxnSpPr/>
          <p:nvPr/>
        </p:nvCxnSpPr>
        <p:spPr>
          <a:xfrm flipH="1">
            <a:off x="6934200" y="2178903"/>
            <a:ext cx="381000" cy="1832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7924800" y="2504591"/>
            <a:ext cx="620904" cy="317786"/>
          </a:xfrm>
          <a:prstGeom prst="rect">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5" name="Rectangle 24"/>
          <p:cNvSpPr/>
          <p:nvPr/>
        </p:nvSpPr>
        <p:spPr>
          <a:xfrm>
            <a:off x="7924800" y="3060076"/>
            <a:ext cx="620904" cy="317786"/>
          </a:xfrm>
          <a:prstGeom prst="rect">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6" name="Rectangle 25"/>
          <p:cNvSpPr/>
          <p:nvPr/>
        </p:nvSpPr>
        <p:spPr>
          <a:xfrm>
            <a:off x="8265816" y="3495191"/>
            <a:ext cx="620904" cy="317786"/>
          </a:xfrm>
          <a:prstGeom prst="rect">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7" name="Rectangle 26"/>
          <p:cNvSpPr/>
          <p:nvPr/>
        </p:nvSpPr>
        <p:spPr>
          <a:xfrm>
            <a:off x="8057103" y="4075739"/>
            <a:ext cx="620904" cy="317786"/>
          </a:xfrm>
          <a:prstGeom prst="rect">
            <a:avLst/>
          </a:prstGeom>
          <a:solidFill>
            <a:schemeClr val="bg1"/>
          </a:solidFill>
          <a:ln>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sp>
        <p:nvSpPr>
          <p:cNvPr id="28" name="TextBox 27"/>
          <p:cNvSpPr txBox="1"/>
          <p:nvPr/>
        </p:nvSpPr>
        <p:spPr>
          <a:xfrm>
            <a:off x="7924800" y="2514600"/>
            <a:ext cx="619020" cy="307777"/>
          </a:xfrm>
          <a:prstGeom prst="rect">
            <a:avLst/>
          </a:prstGeom>
          <a:noFill/>
        </p:spPr>
        <p:txBody>
          <a:bodyPr wrap="square" rtlCol="0">
            <a:spAutoFit/>
          </a:bodyPr>
          <a:lstStyle/>
          <a:p>
            <a:r>
              <a:rPr lang="en-US" sz="1400" dirty="0" smtClean="0"/>
              <a:t>What</a:t>
            </a:r>
            <a:endParaRPr lang="en-US" sz="1400" dirty="0"/>
          </a:p>
        </p:txBody>
      </p:sp>
      <p:sp>
        <p:nvSpPr>
          <p:cNvPr id="29" name="TextBox 28"/>
          <p:cNvSpPr txBox="1"/>
          <p:nvPr/>
        </p:nvSpPr>
        <p:spPr>
          <a:xfrm>
            <a:off x="7926683" y="3049911"/>
            <a:ext cx="751323" cy="307777"/>
          </a:xfrm>
          <a:prstGeom prst="rect">
            <a:avLst/>
          </a:prstGeom>
          <a:noFill/>
        </p:spPr>
        <p:txBody>
          <a:bodyPr wrap="square" rtlCol="0">
            <a:spAutoFit/>
          </a:bodyPr>
          <a:lstStyle/>
          <a:p>
            <a:r>
              <a:rPr lang="en-US" sz="1400" dirty="0" smtClean="0"/>
              <a:t>When</a:t>
            </a:r>
            <a:endParaRPr lang="en-US" sz="1400" dirty="0"/>
          </a:p>
        </p:txBody>
      </p:sp>
      <p:sp>
        <p:nvSpPr>
          <p:cNvPr id="30" name="TextBox 29"/>
          <p:cNvSpPr txBox="1"/>
          <p:nvPr/>
        </p:nvSpPr>
        <p:spPr>
          <a:xfrm>
            <a:off x="8229600" y="3507902"/>
            <a:ext cx="956059" cy="307777"/>
          </a:xfrm>
          <a:prstGeom prst="rect">
            <a:avLst/>
          </a:prstGeom>
          <a:noFill/>
        </p:spPr>
        <p:txBody>
          <a:bodyPr wrap="square" rtlCol="0">
            <a:spAutoFit/>
          </a:bodyPr>
          <a:lstStyle/>
          <a:p>
            <a:r>
              <a:rPr lang="en-US" sz="1400" dirty="0" smtClean="0"/>
              <a:t>Where</a:t>
            </a:r>
            <a:endParaRPr lang="en-US" sz="1400" dirty="0"/>
          </a:p>
        </p:txBody>
      </p:sp>
      <p:sp>
        <p:nvSpPr>
          <p:cNvPr id="31" name="TextBox 30"/>
          <p:cNvSpPr txBox="1"/>
          <p:nvPr/>
        </p:nvSpPr>
        <p:spPr>
          <a:xfrm>
            <a:off x="8077200" y="4111823"/>
            <a:ext cx="619020" cy="307777"/>
          </a:xfrm>
          <a:prstGeom prst="rect">
            <a:avLst/>
          </a:prstGeom>
          <a:noFill/>
        </p:spPr>
        <p:txBody>
          <a:bodyPr wrap="square" rtlCol="0">
            <a:spAutoFit/>
          </a:bodyPr>
          <a:lstStyle/>
          <a:p>
            <a:r>
              <a:rPr lang="en-US" sz="1400" dirty="0" smtClean="0"/>
              <a:t>Why</a:t>
            </a:r>
            <a:endParaRPr lang="en-US" sz="1400" dirty="0"/>
          </a:p>
        </p:txBody>
      </p:sp>
      <p:cxnSp>
        <p:nvCxnSpPr>
          <p:cNvPr id="32" name="Straight Arrow Connector 31"/>
          <p:cNvCxnSpPr/>
          <p:nvPr/>
        </p:nvCxnSpPr>
        <p:spPr>
          <a:xfrm flipH="1">
            <a:off x="7524750" y="2668488"/>
            <a:ext cx="381000" cy="1832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7543800" y="3218969"/>
            <a:ext cx="381000" cy="18329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flipH="1">
            <a:off x="7524750" y="3615967"/>
            <a:ext cx="711444" cy="916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H="1">
            <a:off x="7315200" y="4192488"/>
            <a:ext cx="772152"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9" name="Rectangle 38"/>
          <p:cNvSpPr/>
          <p:nvPr/>
        </p:nvSpPr>
        <p:spPr>
          <a:xfrm>
            <a:off x="885825" y="3793927"/>
            <a:ext cx="4543425" cy="817751"/>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p:cNvSpPr txBox="1"/>
          <p:nvPr/>
        </p:nvSpPr>
        <p:spPr>
          <a:xfrm>
            <a:off x="857250" y="3812977"/>
            <a:ext cx="4648200" cy="738664"/>
          </a:xfrm>
          <a:prstGeom prst="rect">
            <a:avLst/>
          </a:prstGeom>
          <a:noFill/>
        </p:spPr>
        <p:txBody>
          <a:bodyPr wrap="square" rtlCol="0">
            <a:spAutoFit/>
          </a:bodyPr>
          <a:lstStyle/>
          <a:p>
            <a:r>
              <a:rPr lang="en-US" sz="1400" dirty="0" smtClean="0"/>
              <a:t>Include the travel dates in the trip begin and trip end fields. The actual conference date should be in the explanation field. Include a note if travel dates differ from conference.</a:t>
            </a:r>
            <a:endParaRPr lang="en-US" sz="1400" dirty="0"/>
          </a:p>
        </p:txBody>
      </p:sp>
      <p:cxnSp>
        <p:nvCxnSpPr>
          <p:cNvPr id="41" name="Straight Arrow Connector 40"/>
          <p:cNvCxnSpPr/>
          <p:nvPr/>
        </p:nvCxnSpPr>
        <p:spPr>
          <a:xfrm>
            <a:off x="5029200" y="4648200"/>
            <a:ext cx="1836546" cy="1295400"/>
          </a:xfrm>
          <a:prstGeom prst="straightConnector1">
            <a:avLst/>
          </a:prstGeom>
          <a:ln>
            <a:solidFill>
              <a:srgbClr val="FFFF00"/>
            </a:solidFill>
            <a:tailEnd type="arrow"/>
          </a:ln>
        </p:spPr>
        <p:style>
          <a:lnRef idx="3">
            <a:schemeClr val="accent6"/>
          </a:lnRef>
          <a:fillRef idx="0">
            <a:schemeClr val="accent6"/>
          </a:fillRef>
          <a:effectRef idx="2">
            <a:schemeClr val="accent6"/>
          </a:effectRef>
          <a:fontRef idx="minor">
            <a:schemeClr val="tx1"/>
          </a:fontRef>
        </p:style>
      </p:cxnSp>
      <p:cxnSp>
        <p:nvCxnSpPr>
          <p:cNvPr id="45" name="Straight Arrow Connector 44"/>
          <p:cNvCxnSpPr/>
          <p:nvPr/>
        </p:nvCxnSpPr>
        <p:spPr>
          <a:xfrm flipH="1">
            <a:off x="3048000" y="4648200"/>
            <a:ext cx="838200" cy="1230039"/>
          </a:xfrm>
          <a:prstGeom prst="straightConnector1">
            <a:avLst/>
          </a:prstGeom>
          <a:ln>
            <a:solidFill>
              <a:srgbClr val="FFFF00"/>
            </a:solidFill>
            <a:tailEnd type="arrow"/>
          </a:ln>
        </p:spPr>
        <p:style>
          <a:lnRef idx="3">
            <a:schemeClr val="accent6"/>
          </a:lnRef>
          <a:fillRef idx="0">
            <a:schemeClr val="accent6"/>
          </a:fillRef>
          <a:effectRef idx="2">
            <a:schemeClr val="accent6"/>
          </a:effectRef>
          <a:fontRef idx="minor">
            <a:schemeClr val="tx1"/>
          </a:fontRef>
        </p:style>
      </p:cxnSp>
      <p:sp>
        <p:nvSpPr>
          <p:cNvPr id="2" name="TextBox 1"/>
          <p:cNvSpPr txBox="1"/>
          <p:nvPr/>
        </p:nvSpPr>
        <p:spPr>
          <a:xfrm>
            <a:off x="5181600" y="6334125"/>
            <a:ext cx="3580093" cy="338554"/>
          </a:xfrm>
          <a:prstGeom prst="rect">
            <a:avLst/>
          </a:prstGeom>
          <a:solidFill>
            <a:schemeClr val="accent6">
              <a:lumMod val="40000"/>
              <a:lumOff val="60000"/>
            </a:schemeClr>
          </a:solidFill>
        </p:spPr>
        <p:txBody>
          <a:bodyPr wrap="square" rtlCol="0">
            <a:spAutoFit/>
          </a:bodyPr>
          <a:lstStyle/>
          <a:p>
            <a:r>
              <a:rPr lang="en-US" sz="1600" dirty="0">
                <a:hlinkClick r:id="rId4"/>
              </a:rPr>
              <a:t>http://admin.arts.uci.edu/content/financial</a:t>
            </a:r>
            <a:endParaRPr lang="en-US" sz="1600" dirty="0"/>
          </a:p>
        </p:txBody>
      </p:sp>
    </p:spTree>
    <p:extLst>
      <p:ext uri="{BB962C8B-B14F-4D97-AF65-F5344CB8AC3E}">
        <p14:creationId xmlns:p14="http://schemas.microsoft.com/office/powerpoint/2010/main" val="227894415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19"/>
                                        </p:tgtEl>
                                        <p:attrNameLst>
                                          <p:attrName>style.visibility</p:attrName>
                                        </p:attrNameLst>
                                      </p:cBhvr>
                                      <p:to>
                                        <p:strVal val="visible"/>
                                      </p:to>
                                    </p:set>
                                    <p:anim calcmode="lin" valueType="num">
                                      <p:cBhvr additive="base">
                                        <p:cTn id="11" dur="500" fill="hold"/>
                                        <p:tgtEl>
                                          <p:spTgt spid="19"/>
                                        </p:tgtEl>
                                        <p:attrNameLst>
                                          <p:attrName>ppt_x</p:attrName>
                                        </p:attrNameLst>
                                      </p:cBhvr>
                                      <p:tavLst>
                                        <p:tav tm="0">
                                          <p:val>
                                            <p:strVal val="#ppt_x"/>
                                          </p:val>
                                        </p:tav>
                                        <p:tav tm="100000">
                                          <p:val>
                                            <p:strVal val="#ppt_x"/>
                                          </p:val>
                                        </p:tav>
                                      </p:tavLst>
                                    </p:anim>
                                    <p:anim calcmode="lin" valueType="num">
                                      <p:cBhvr additive="base">
                                        <p:cTn id="12" dur="500" fill="hold"/>
                                        <p:tgtEl>
                                          <p:spTgt spid="19"/>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8"/>
                                        </p:tgtEl>
                                        <p:attrNameLst>
                                          <p:attrName>style.visibility</p:attrName>
                                        </p:attrNameLst>
                                      </p:cBhvr>
                                      <p:to>
                                        <p:strVal val="visible"/>
                                      </p:to>
                                    </p:set>
                                    <p:anim calcmode="lin" valueType="num">
                                      <p:cBhvr additive="base">
                                        <p:cTn id="17" dur="500" fill="hold"/>
                                        <p:tgtEl>
                                          <p:spTgt spid="28"/>
                                        </p:tgtEl>
                                        <p:attrNameLst>
                                          <p:attrName>ppt_x</p:attrName>
                                        </p:attrNameLst>
                                      </p:cBhvr>
                                      <p:tavLst>
                                        <p:tav tm="0">
                                          <p:val>
                                            <p:strVal val="#ppt_x"/>
                                          </p:val>
                                        </p:tav>
                                        <p:tav tm="100000">
                                          <p:val>
                                            <p:strVal val="#ppt_x"/>
                                          </p:val>
                                        </p:tav>
                                      </p:tavLst>
                                    </p:anim>
                                    <p:anim calcmode="lin" valueType="num">
                                      <p:cBhvr additive="base">
                                        <p:cTn id="18"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29"/>
                                        </p:tgtEl>
                                        <p:attrNameLst>
                                          <p:attrName>style.visibility</p:attrName>
                                        </p:attrNameLst>
                                      </p:cBhvr>
                                      <p:to>
                                        <p:strVal val="visible"/>
                                      </p:to>
                                    </p:set>
                                    <p:anim calcmode="lin" valueType="num">
                                      <p:cBhvr additive="base">
                                        <p:cTn id="23" dur="500" fill="hold"/>
                                        <p:tgtEl>
                                          <p:spTgt spid="29"/>
                                        </p:tgtEl>
                                        <p:attrNameLst>
                                          <p:attrName>ppt_x</p:attrName>
                                        </p:attrNameLst>
                                      </p:cBhvr>
                                      <p:tavLst>
                                        <p:tav tm="0">
                                          <p:val>
                                            <p:strVal val="#ppt_x"/>
                                          </p:val>
                                        </p:tav>
                                        <p:tav tm="100000">
                                          <p:val>
                                            <p:strVal val="#ppt_x"/>
                                          </p:val>
                                        </p:tav>
                                      </p:tavLst>
                                    </p:anim>
                                    <p:anim calcmode="lin" valueType="num">
                                      <p:cBhvr additive="base">
                                        <p:cTn id="24" dur="500" fill="hold"/>
                                        <p:tgtEl>
                                          <p:spTgt spid="29"/>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30"/>
                                        </p:tgtEl>
                                        <p:attrNameLst>
                                          <p:attrName>style.visibility</p:attrName>
                                        </p:attrNameLst>
                                      </p:cBhvr>
                                      <p:to>
                                        <p:strVal val="visible"/>
                                      </p:to>
                                    </p:set>
                                    <p:anim calcmode="lin" valueType="num">
                                      <p:cBhvr additive="base">
                                        <p:cTn id="29" dur="500" fill="hold"/>
                                        <p:tgtEl>
                                          <p:spTgt spid="30"/>
                                        </p:tgtEl>
                                        <p:attrNameLst>
                                          <p:attrName>ppt_x</p:attrName>
                                        </p:attrNameLst>
                                      </p:cBhvr>
                                      <p:tavLst>
                                        <p:tav tm="0">
                                          <p:val>
                                            <p:strVal val="#ppt_x"/>
                                          </p:val>
                                        </p:tav>
                                        <p:tav tm="100000">
                                          <p:val>
                                            <p:strVal val="#ppt_x"/>
                                          </p:val>
                                        </p:tav>
                                      </p:tavLst>
                                    </p:anim>
                                    <p:anim calcmode="lin" valueType="num">
                                      <p:cBhvr additive="base">
                                        <p:cTn id="30"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31"/>
                                        </p:tgtEl>
                                        <p:attrNameLst>
                                          <p:attrName>style.visibility</p:attrName>
                                        </p:attrNameLst>
                                      </p:cBhvr>
                                      <p:to>
                                        <p:strVal val="visible"/>
                                      </p:to>
                                    </p:set>
                                    <p:anim calcmode="lin" valueType="num">
                                      <p:cBhvr additive="base">
                                        <p:cTn id="35" dur="500" fill="hold"/>
                                        <p:tgtEl>
                                          <p:spTgt spid="31"/>
                                        </p:tgtEl>
                                        <p:attrNameLst>
                                          <p:attrName>ppt_x</p:attrName>
                                        </p:attrNameLst>
                                      </p:cBhvr>
                                      <p:tavLst>
                                        <p:tav tm="0">
                                          <p:val>
                                            <p:strVal val="#ppt_x"/>
                                          </p:val>
                                        </p:tav>
                                        <p:tav tm="100000">
                                          <p:val>
                                            <p:strVal val="#ppt_x"/>
                                          </p:val>
                                        </p:tav>
                                      </p:tavLst>
                                    </p:anim>
                                    <p:anim calcmode="lin" valueType="num">
                                      <p:cBhvr additive="base">
                                        <p:cTn id="36" dur="500" fill="hold"/>
                                        <p:tgtEl>
                                          <p:spTgt spid="31"/>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19" grpId="0"/>
      <p:bldP spid="28" grpId="0"/>
      <p:bldP spid="29" grpId="0"/>
      <p:bldP spid="30" grpId="0"/>
      <p:bldP spid="31" grpId="0"/>
      <p:bldP spid="4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5400" y="76200"/>
            <a:ext cx="7239000" cy="7386638"/>
          </a:xfrm>
          <a:prstGeom prst="rect">
            <a:avLst/>
          </a:prstGeom>
          <a:noFill/>
        </p:spPr>
        <p:txBody>
          <a:bodyPr wrap="square" rtlCol="0">
            <a:spAutoFit/>
          </a:bodyPr>
          <a:lstStyle/>
          <a:p>
            <a:endParaRPr lang="en-US" dirty="0"/>
          </a:p>
          <a:p>
            <a:endParaRPr lang="en-US" dirty="0" smtClean="0"/>
          </a:p>
          <a:p>
            <a:endParaRPr lang="en-US" dirty="0"/>
          </a:p>
          <a:p>
            <a:endParaRPr lang="en-US" sz="1600" b="1" dirty="0" smtClean="0"/>
          </a:p>
          <a:p>
            <a:endParaRPr lang="en-US" sz="1600" b="1" dirty="0"/>
          </a:p>
          <a:p>
            <a:endParaRPr lang="en-US" sz="1600" b="1" dirty="0" smtClean="0"/>
          </a:p>
          <a:p>
            <a:r>
              <a:rPr lang="en-US" sz="1600" b="1" dirty="0" smtClean="0"/>
              <a:t>Airfare</a:t>
            </a:r>
            <a:r>
              <a:rPr lang="en-US" sz="1600" b="1" dirty="0"/>
              <a:t>: </a:t>
            </a:r>
            <a:r>
              <a:rPr lang="en-US" sz="1600" dirty="0" smtClean="0"/>
              <a:t>Include the Ticket </a:t>
            </a:r>
            <a:r>
              <a:rPr lang="en-US" sz="1600" dirty="0"/>
              <a:t>N</a:t>
            </a:r>
            <a:r>
              <a:rPr lang="en-US" sz="1600" dirty="0" smtClean="0"/>
              <a:t>umber, Cabin </a:t>
            </a:r>
            <a:r>
              <a:rPr lang="en-US" sz="1600" dirty="0"/>
              <a:t>T</a:t>
            </a:r>
            <a:r>
              <a:rPr lang="en-US" sz="1600" dirty="0" smtClean="0"/>
              <a:t>ype, and Breakdown of Fare</a:t>
            </a:r>
            <a:endParaRPr lang="en-US" sz="1600" dirty="0"/>
          </a:p>
          <a:p>
            <a:r>
              <a:rPr lang="en-US" sz="1600" b="1" dirty="0" smtClean="0"/>
              <a:t>Lodging</a:t>
            </a:r>
            <a:r>
              <a:rPr lang="en-US" sz="1600" b="1" dirty="0"/>
              <a:t>: </a:t>
            </a:r>
            <a:r>
              <a:rPr lang="en-US" sz="1600" dirty="0"/>
              <a:t>H</a:t>
            </a:r>
            <a:r>
              <a:rPr lang="en-US" sz="1600" dirty="0" smtClean="0"/>
              <a:t>otel </a:t>
            </a:r>
            <a:r>
              <a:rPr lang="en-US" sz="1600" dirty="0"/>
              <a:t>folios or similar receipt with dates of stay, room charge, and taxes</a:t>
            </a:r>
          </a:p>
          <a:p>
            <a:r>
              <a:rPr lang="en-US" sz="1600" b="1" dirty="0" smtClean="0"/>
              <a:t>Registration </a:t>
            </a:r>
            <a:r>
              <a:rPr lang="en-US" sz="1600" b="1" dirty="0"/>
              <a:t>Fees: </a:t>
            </a:r>
            <a:r>
              <a:rPr lang="en-US" sz="1600" dirty="0"/>
              <a:t>A</a:t>
            </a:r>
            <a:r>
              <a:rPr lang="en-US" sz="1600" dirty="0" smtClean="0"/>
              <a:t> </a:t>
            </a:r>
            <a:r>
              <a:rPr lang="en-US" sz="1600" dirty="0"/>
              <a:t>brochure or document </a:t>
            </a:r>
            <a:r>
              <a:rPr lang="en-US" sz="1600" dirty="0" smtClean="0"/>
              <a:t>regarding </a:t>
            </a:r>
            <a:r>
              <a:rPr lang="en-US" sz="1600" dirty="0"/>
              <a:t>the purpose </a:t>
            </a:r>
            <a:r>
              <a:rPr lang="en-US" sz="1600" dirty="0" smtClean="0"/>
              <a:t>and </a:t>
            </a:r>
            <a:r>
              <a:rPr lang="en-US" sz="1600" dirty="0"/>
              <a:t>the total amount paid</a:t>
            </a:r>
          </a:p>
          <a:p>
            <a:r>
              <a:rPr lang="en-US" sz="1600" b="1" dirty="0" smtClean="0"/>
              <a:t>Conferences</a:t>
            </a:r>
            <a:r>
              <a:rPr lang="en-US" sz="1600" b="1" dirty="0"/>
              <a:t>: </a:t>
            </a:r>
            <a:r>
              <a:rPr lang="en-US" sz="1600" dirty="0"/>
              <a:t>Include the </a:t>
            </a:r>
            <a:r>
              <a:rPr lang="en-US" sz="1600" dirty="0" smtClean="0"/>
              <a:t>agenda if attending or flyer/detail regarding a lecture being given</a:t>
            </a:r>
          </a:p>
          <a:p>
            <a:r>
              <a:rPr lang="en-US" sz="1600" b="1" dirty="0" smtClean="0"/>
              <a:t>Car </a:t>
            </a:r>
            <a:r>
              <a:rPr lang="en-US" sz="1600" b="1" dirty="0"/>
              <a:t>Rental:</a:t>
            </a:r>
            <a:r>
              <a:rPr lang="en-US" sz="1600" dirty="0"/>
              <a:t> </a:t>
            </a:r>
            <a:r>
              <a:rPr lang="en-US" sz="1600" dirty="0" smtClean="0"/>
              <a:t>Include rental </a:t>
            </a:r>
            <a:r>
              <a:rPr lang="en-US" sz="1600" dirty="0"/>
              <a:t>agreement number, total charge, and miles </a:t>
            </a:r>
            <a:r>
              <a:rPr lang="en-US" sz="1600" dirty="0" smtClean="0"/>
              <a:t>in/out</a:t>
            </a:r>
          </a:p>
          <a:p>
            <a:r>
              <a:rPr lang="en-US" sz="1600" b="1" dirty="0" smtClean="0"/>
              <a:t>Mileage</a:t>
            </a:r>
            <a:r>
              <a:rPr lang="en-US" sz="1600" dirty="0" smtClean="0"/>
              <a:t>: Maps</a:t>
            </a:r>
            <a:endParaRPr lang="en-US" sz="1600" dirty="0"/>
          </a:p>
          <a:p>
            <a:r>
              <a:rPr lang="en-US" sz="1600" b="1" dirty="0"/>
              <a:t> </a:t>
            </a:r>
            <a:endParaRPr lang="en-US" sz="1600" dirty="0"/>
          </a:p>
          <a:p>
            <a:r>
              <a:rPr lang="en-US" sz="1600" b="1" dirty="0" smtClean="0"/>
              <a:t>For </a:t>
            </a:r>
            <a:r>
              <a:rPr lang="en-US" sz="1600" b="1" dirty="0"/>
              <a:t>foreign nationals:</a:t>
            </a:r>
            <a:r>
              <a:rPr lang="en-US" sz="1600" dirty="0"/>
              <a:t> The following completed forms must be attached to the check request: </a:t>
            </a:r>
            <a:endParaRPr lang="en-US" sz="1600" dirty="0" smtClean="0"/>
          </a:p>
          <a:p>
            <a:pPr marL="742950" lvl="1" indent="-285750">
              <a:buFont typeface="Wingdings" panose="05000000000000000000" pitchFamily="2" charset="2"/>
              <a:buChar char="ü"/>
            </a:pPr>
            <a:r>
              <a:rPr lang="en-US" sz="1600" dirty="0" smtClean="0"/>
              <a:t>Copy </a:t>
            </a:r>
            <a:r>
              <a:rPr lang="en-US" sz="1600" dirty="0"/>
              <a:t>of passport</a:t>
            </a:r>
          </a:p>
          <a:p>
            <a:pPr marL="742950" lvl="1" indent="-285750">
              <a:buFont typeface="Wingdings" panose="05000000000000000000" pitchFamily="2" charset="2"/>
              <a:buChar char="ü"/>
            </a:pPr>
            <a:r>
              <a:rPr lang="en-US" sz="1600" dirty="0"/>
              <a:t>Copy of I-94 stamp on visa</a:t>
            </a:r>
          </a:p>
          <a:p>
            <a:pPr marL="742950" lvl="1" indent="-285750">
              <a:buFont typeface="Wingdings" panose="05000000000000000000" pitchFamily="2" charset="2"/>
              <a:buChar char="ü"/>
            </a:pPr>
            <a:r>
              <a:rPr lang="en-US" sz="1600" dirty="0">
                <a:hlinkClick r:id="rId3"/>
              </a:rPr>
              <a:t>Certification of academic </a:t>
            </a:r>
            <a:r>
              <a:rPr lang="en-US" sz="1600" dirty="0" smtClean="0">
                <a:hlinkClick r:id="rId3"/>
              </a:rPr>
              <a:t>activity</a:t>
            </a:r>
            <a:r>
              <a:rPr lang="en-US" sz="1600" dirty="0"/>
              <a:t> (</a:t>
            </a:r>
            <a:r>
              <a:rPr lang="en-US" sz="1600" dirty="0">
                <a:hlinkClick r:id="rId4"/>
              </a:rPr>
              <a:t>http://</a:t>
            </a:r>
            <a:r>
              <a:rPr lang="en-US" sz="1600" dirty="0" smtClean="0">
                <a:hlinkClick r:id="rId4"/>
              </a:rPr>
              <a:t>www.accounting.uci.edu/travel/resources/foreign.html</a:t>
            </a:r>
            <a:r>
              <a:rPr lang="en-US" sz="1600" dirty="0" smtClean="0"/>
              <a:t>) </a:t>
            </a:r>
          </a:p>
          <a:p>
            <a:pPr marL="742950" lvl="1" indent="-285750">
              <a:buFont typeface="Wingdings" panose="05000000000000000000" pitchFamily="2" charset="2"/>
              <a:buChar char="ü"/>
            </a:pPr>
            <a:endParaRPr lang="en-US" sz="1600" dirty="0"/>
          </a:p>
          <a:p>
            <a:r>
              <a:rPr lang="en-US" sz="1600" b="1" dirty="0"/>
              <a:t>There is a $</a:t>
            </a:r>
            <a:r>
              <a:rPr lang="en-US" sz="1600" b="1" dirty="0" smtClean="0"/>
              <a:t>74/day </a:t>
            </a:r>
            <a:r>
              <a:rPr lang="en-US" sz="1600" b="1" dirty="0"/>
              <a:t>limit </a:t>
            </a:r>
            <a:r>
              <a:rPr lang="en-US" sz="1600" dirty="0"/>
              <a:t>on reimbursements for food. The meal limit of $</a:t>
            </a:r>
            <a:r>
              <a:rPr lang="en-US" sz="1600" dirty="0" smtClean="0"/>
              <a:t>74 </a:t>
            </a:r>
            <a:r>
              <a:rPr lang="en-US" sz="1600" dirty="0"/>
              <a:t>should not be treated as a per diem. Meal reimbursements should be limited to actual reasonable costs incurred up to the maximum of $</a:t>
            </a:r>
            <a:r>
              <a:rPr lang="en-US" sz="1600" dirty="0" smtClean="0"/>
              <a:t>74.</a:t>
            </a:r>
            <a:endParaRPr lang="en-US" sz="1600" dirty="0"/>
          </a:p>
          <a:p>
            <a:pPr lvl="1"/>
            <a:endParaRPr lang="en-US" sz="1600" dirty="0"/>
          </a:p>
          <a:p>
            <a:endParaRPr lang="en-US" dirty="0"/>
          </a:p>
          <a:p>
            <a:endParaRPr lang="en-US" dirty="0"/>
          </a:p>
        </p:txBody>
      </p:sp>
      <p:sp>
        <p:nvSpPr>
          <p:cNvPr id="5" name="Rectangle 4"/>
          <p:cNvSpPr/>
          <p:nvPr/>
        </p:nvSpPr>
        <p:spPr>
          <a:xfrm>
            <a:off x="1489250" y="462036"/>
            <a:ext cx="6477000" cy="469836"/>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1485901" y="503552"/>
            <a:ext cx="6480349" cy="369332"/>
          </a:xfrm>
          <a:prstGeom prst="rect">
            <a:avLst/>
          </a:prstGeom>
          <a:noFill/>
        </p:spPr>
        <p:txBody>
          <a:bodyPr wrap="square" rtlCol="0">
            <a:spAutoFit/>
          </a:bodyPr>
          <a:lstStyle/>
          <a:p>
            <a:r>
              <a:rPr lang="en-US" dirty="0" smtClean="0"/>
              <a:t>Note: Itemized receipts and proof of payment are always required.</a:t>
            </a:r>
            <a:endParaRPr lang="en-US" dirty="0"/>
          </a:p>
        </p:txBody>
      </p:sp>
      <p:cxnSp>
        <p:nvCxnSpPr>
          <p:cNvPr id="19" name="Elbow Connector 18"/>
          <p:cNvCxnSpPr/>
          <p:nvPr/>
        </p:nvCxnSpPr>
        <p:spPr>
          <a:xfrm>
            <a:off x="1600200" y="951915"/>
            <a:ext cx="516649" cy="419685"/>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2116849" y="1025257"/>
            <a:ext cx="4876798" cy="595671"/>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extBox 24"/>
          <p:cNvSpPr txBox="1"/>
          <p:nvPr/>
        </p:nvSpPr>
        <p:spPr>
          <a:xfrm>
            <a:off x="2126899" y="1032175"/>
            <a:ext cx="4866748" cy="523220"/>
          </a:xfrm>
          <a:prstGeom prst="rect">
            <a:avLst/>
          </a:prstGeom>
          <a:noFill/>
        </p:spPr>
        <p:txBody>
          <a:bodyPr wrap="square" rtlCol="0">
            <a:spAutoFit/>
          </a:bodyPr>
          <a:lstStyle/>
          <a:p>
            <a:r>
              <a:rPr lang="en-US" sz="1400" dirty="0" smtClean="0"/>
              <a:t>If the receipt is for a meeting, indicate on the notes line the names of the people attending.</a:t>
            </a:r>
            <a:endParaRPr lang="en-US" sz="1400" dirty="0"/>
          </a:p>
        </p:txBody>
      </p:sp>
      <p:sp>
        <p:nvSpPr>
          <p:cNvPr id="8" name="TextBox 7"/>
          <p:cNvSpPr txBox="1"/>
          <p:nvPr/>
        </p:nvSpPr>
        <p:spPr>
          <a:xfrm>
            <a:off x="1295400" y="103442"/>
            <a:ext cx="7696199" cy="400110"/>
          </a:xfrm>
          <a:prstGeom prst="rect">
            <a:avLst/>
          </a:prstGeom>
          <a:noFill/>
        </p:spPr>
        <p:txBody>
          <a:bodyPr wrap="square" rtlCol="0">
            <a:spAutoFit/>
          </a:bodyPr>
          <a:lstStyle/>
          <a:p>
            <a:pPr algn="ctr"/>
            <a:r>
              <a:rPr lang="en-US" sz="2000" b="1" dirty="0" smtClean="0"/>
              <a:t>Supporting Documents Sent to Scanning</a:t>
            </a:r>
            <a:endParaRPr lang="en-US" sz="2000" b="1" dirty="0"/>
          </a:p>
        </p:txBody>
      </p:sp>
      <p:sp>
        <p:nvSpPr>
          <p:cNvPr id="10" name="Rectangle 9"/>
          <p:cNvSpPr/>
          <p:nvPr/>
        </p:nvSpPr>
        <p:spPr>
          <a:xfrm>
            <a:off x="1295400" y="6421605"/>
            <a:ext cx="3314700" cy="287681"/>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TextBox 10"/>
          <p:cNvSpPr txBox="1"/>
          <p:nvPr/>
        </p:nvSpPr>
        <p:spPr>
          <a:xfrm>
            <a:off x="1666876" y="6410942"/>
            <a:ext cx="2743200" cy="307777"/>
          </a:xfrm>
          <a:prstGeom prst="rect">
            <a:avLst/>
          </a:prstGeom>
          <a:noFill/>
        </p:spPr>
        <p:txBody>
          <a:bodyPr wrap="square" rtlCol="0">
            <a:spAutoFit/>
          </a:bodyPr>
          <a:lstStyle/>
          <a:p>
            <a:r>
              <a:rPr lang="en-US" sz="1400" b="1" dirty="0" smtClean="0"/>
              <a:t>REMEMBER </a:t>
            </a:r>
            <a:r>
              <a:rPr lang="en-US" sz="1400" b="1" dirty="0" smtClean="0"/>
              <a:t>TO REDACT!!</a:t>
            </a:r>
            <a:endParaRPr lang="en-US" sz="1400" b="1" dirty="0"/>
          </a:p>
        </p:txBody>
      </p:sp>
      <p:sp>
        <p:nvSpPr>
          <p:cNvPr id="12" name="TextBox 11"/>
          <p:cNvSpPr txBox="1"/>
          <p:nvPr/>
        </p:nvSpPr>
        <p:spPr>
          <a:xfrm>
            <a:off x="5334000" y="6334614"/>
            <a:ext cx="3695700" cy="461665"/>
          </a:xfrm>
          <a:prstGeom prst="rect">
            <a:avLst/>
          </a:prstGeom>
          <a:solidFill>
            <a:schemeClr val="accent6">
              <a:lumMod val="40000"/>
              <a:lumOff val="60000"/>
            </a:schemeClr>
          </a:solidFill>
        </p:spPr>
        <p:txBody>
          <a:bodyPr wrap="square" rtlCol="0">
            <a:spAutoFit/>
          </a:bodyPr>
          <a:lstStyle/>
          <a:p>
            <a:r>
              <a:rPr lang="en-US" sz="1200" dirty="0">
                <a:hlinkClick r:id="rId5"/>
              </a:rPr>
              <a:t>http://admin.arts.uci.edu/content/spending-guide-faculty-staff-student</a:t>
            </a:r>
            <a:endParaRPr lang="en-US" sz="1200" dirty="0"/>
          </a:p>
        </p:txBody>
      </p:sp>
    </p:spTree>
    <p:extLst>
      <p:ext uri="{BB962C8B-B14F-4D97-AF65-F5344CB8AC3E}">
        <p14:creationId xmlns:p14="http://schemas.microsoft.com/office/powerpoint/2010/main" val="1850982987"/>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856"/>
            <a:ext cx="8153400" cy="68588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Rectangle 2"/>
          <p:cNvSpPr/>
          <p:nvPr/>
        </p:nvSpPr>
        <p:spPr>
          <a:xfrm>
            <a:off x="5486400" y="1752600"/>
            <a:ext cx="1828800" cy="738664"/>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TextBox 3"/>
          <p:cNvSpPr txBox="1"/>
          <p:nvPr/>
        </p:nvSpPr>
        <p:spPr>
          <a:xfrm>
            <a:off x="5456256" y="1752600"/>
            <a:ext cx="1981200" cy="738664"/>
          </a:xfrm>
          <a:prstGeom prst="rect">
            <a:avLst/>
          </a:prstGeom>
          <a:noFill/>
        </p:spPr>
        <p:txBody>
          <a:bodyPr wrap="square" rtlCol="0">
            <a:spAutoFit/>
          </a:bodyPr>
          <a:lstStyle/>
          <a:p>
            <a:r>
              <a:rPr lang="en-US" sz="1400" dirty="0" smtClean="0"/>
              <a:t>Complete the special circumstances tab if the situations apply.</a:t>
            </a:r>
            <a:endParaRPr lang="en-US" sz="1400" dirty="0"/>
          </a:p>
        </p:txBody>
      </p:sp>
      <p:cxnSp>
        <p:nvCxnSpPr>
          <p:cNvPr id="5" name="Straight Arrow Connector 4"/>
          <p:cNvCxnSpPr/>
          <p:nvPr/>
        </p:nvCxnSpPr>
        <p:spPr>
          <a:xfrm flipH="1">
            <a:off x="4343400" y="2283784"/>
            <a:ext cx="1112856" cy="611816"/>
          </a:xfrm>
          <a:prstGeom prst="straightConnector1">
            <a:avLst/>
          </a:prstGeom>
          <a:ln>
            <a:solidFill>
              <a:srgbClr val="FFFF00"/>
            </a:solidFill>
            <a:tailEnd type="arrow"/>
          </a:ln>
        </p:spPr>
        <p:style>
          <a:lnRef idx="3">
            <a:schemeClr val="accent6"/>
          </a:lnRef>
          <a:fillRef idx="0">
            <a:schemeClr val="accent6"/>
          </a:fillRef>
          <a:effectRef idx="2">
            <a:schemeClr val="accent6"/>
          </a:effectRef>
          <a:fontRef idx="minor">
            <a:schemeClr val="tx1"/>
          </a:fontRef>
        </p:style>
      </p:cxnSp>
      <p:cxnSp>
        <p:nvCxnSpPr>
          <p:cNvPr id="7" name="Straight Arrow Connector 6"/>
          <p:cNvCxnSpPr/>
          <p:nvPr/>
        </p:nvCxnSpPr>
        <p:spPr>
          <a:xfrm flipH="1" flipV="1">
            <a:off x="4114800" y="762000"/>
            <a:ext cx="1676400" cy="914400"/>
          </a:xfrm>
          <a:prstGeom prst="straightConnector1">
            <a:avLst/>
          </a:prstGeom>
          <a:ln>
            <a:solidFill>
              <a:srgbClr val="FFFF00"/>
            </a:solidFill>
            <a:tailEnd type="arrow"/>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15721747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21430847">
            <a:off x="-109498" y="2289616"/>
            <a:ext cx="9105184" cy="1754326"/>
          </a:xfrm>
          <a:prstGeom prst="rect">
            <a:avLst/>
          </a:prstGeom>
          <a:noFill/>
        </p:spPr>
        <p:txBody>
          <a:bodyPr wrap="square" lIns="91440" tIns="45720" rIns="91440" bIns="45720">
            <a:spAutoFit/>
          </a:bodyPr>
          <a:lstStyle/>
          <a:p>
            <a:pPr algn="ctr"/>
            <a:r>
              <a:rPr lang="en-US" sz="5400" b="1" dirty="0" smtClean="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rPr>
              <a:t>Entertainment Reimbursements</a:t>
            </a:r>
            <a:endParaRPr lang="en-US" sz="5400" b="1" dirty="0">
              <a:ln w="12700">
                <a:solidFill>
                  <a:schemeClr val="tx2">
                    <a:satMod val="155000"/>
                  </a:schemeClr>
                </a:solidFill>
                <a:prstDash val="solid"/>
              </a:ln>
              <a:solidFill>
                <a:schemeClr val="accent1">
                  <a:lumMod val="75000"/>
                </a:schemeClr>
              </a:solidFill>
              <a:effectLst>
                <a:outerShdw blurRad="41275" dist="20320" dir="1800000" algn="tl" rotWithShape="0">
                  <a:srgbClr val="000000">
                    <a:alpha val="40000"/>
                  </a:srgbClr>
                </a:outerShdw>
              </a:effectLst>
            </a:endParaRPr>
          </a:p>
        </p:txBody>
      </p:sp>
    </p:spTree>
    <p:extLst>
      <p:ext uri="{BB962C8B-B14F-4D97-AF65-F5344CB8AC3E}">
        <p14:creationId xmlns:p14="http://schemas.microsoft.com/office/powerpoint/2010/main" val="2156532759"/>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nnayar\Desktop\Ent.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73"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p:cNvSpPr/>
          <p:nvPr/>
        </p:nvSpPr>
        <p:spPr>
          <a:xfrm>
            <a:off x="4747076" y="963135"/>
            <a:ext cx="4246501" cy="1158781"/>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 name="Straight Arrow Connector 4"/>
          <p:cNvCxnSpPr/>
          <p:nvPr/>
        </p:nvCxnSpPr>
        <p:spPr>
          <a:xfrm flipH="1">
            <a:off x="3276600" y="3300325"/>
            <a:ext cx="395086" cy="0"/>
          </a:xfrm>
          <a:prstGeom prst="straightConnector1">
            <a:avLst/>
          </a:prstGeom>
          <a:ln>
            <a:solidFill>
              <a:srgbClr val="FFFF00"/>
            </a:solidFill>
            <a:tailEnd type="arrow"/>
          </a:ln>
        </p:spPr>
        <p:style>
          <a:lnRef idx="3">
            <a:schemeClr val="accent6"/>
          </a:lnRef>
          <a:fillRef idx="0">
            <a:schemeClr val="accent6"/>
          </a:fillRef>
          <a:effectRef idx="2">
            <a:schemeClr val="accent6"/>
          </a:effectRef>
          <a:fontRef idx="minor">
            <a:schemeClr val="tx1"/>
          </a:fontRef>
        </p:style>
      </p:cxnSp>
      <p:sp>
        <p:nvSpPr>
          <p:cNvPr id="6" name="TextBox 5"/>
          <p:cNvSpPr txBox="1"/>
          <p:nvPr/>
        </p:nvSpPr>
        <p:spPr>
          <a:xfrm>
            <a:off x="4772196" y="952365"/>
            <a:ext cx="4221381" cy="1169551"/>
          </a:xfrm>
          <a:prstGeom prst="rect">
            <a:avLst/>
          </a:prstGeom>
          <a:noFill/>
        </p:spPr>
        <p:txBody>
          <a:bodyPr wrap="square" rtlCol="0">
            <a:spAutoFit/>
          </a:bodyPr>
          <a:lstStyle/>
          <a:p>
            <a:r>
              <a:rPr lang="en-US" sz="1400" dirty="0" smtClean="0"/>
              <a:t>The Athletics Department hosted a rock climbing safety event on June 1, 2016 at the Anteater Recreation Center (ARC) to educate students on proper technique to prevent injury.  Light refreshments were served at the event.</a:t>
            </a:r>
            <a:endParaRPr lang="en-US" sz="1400" dirty="0"/>
          </a:p>
        </p:txBody>
      </p:sp>
      <p:sp>
        <p:nvSpPr>
          <p:cNvPr id="8" name="Rectangle 7"/>
          <p:cNvSpPr/>
          <p:nvPr/>
        </p:nvSpPr>
        <p:spPr>
          <a:xfrm>
            <a:off x="684963" y="4202021"/>
            <a:ext cx="1828800" cy="788432"/>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762001" y="4230757"/>
            <a:ext cx="1828800" cy="738664"/>
          </a:xfrm>
          <a:prstGeom prst="rect">
            <a:avLst/>
          </a:prstGeom>
          <a:noFill/>
        </p:spPr>
        <p:txBody>
          <a:bodyPr wrap="square" rtlCol="0">
            <a:spAutoFit/>
          </a:bodyPr>
          <a:lstStyle/>
          <a:p>
            <a:r>
              <a:rPr lang="en-US" sz="1400" dirty="0" smtClean="0"/>
              <a:t>Enter actual number or estimate if event is open to the public.</a:t>
            </a:r>
            <a:endParaRPr lang="en-US" sz="1400" dirty="0"/>
          </a:p>
        </p:txBody>
      </p:sp>
      <p:cxnSp>
        <p:nvCxnSpPr>
          <p:cNvPr id="10" name="Straight Arrow Connector 9"/>
          <p:cNvCxnSpPr/>
          <p:nvPr/>
        </p:nvCxnSpPr>
        <p:spPr>
          <a:xfrm>
            <a:off x="2551043" y="4839417"/>
            <a:ext cx="725557" cy="190500"/>
          </a:xfrm>
          <a:prstGeom prst="straightConnector1">
            <a:avLst/>
          </a:prstGeom>
          <a:ln>
            <a:solidFill>
              <a:srgbClr val="FFFF00"/>
            </a:solidFill>
            <a:tailEnd type="arrow"/>
          </a:ln>
        </p:spPr>
        <p:style>
          <a:lnRef idx="3">
            <a:schemeClr val="accent6"/>
          </a:lnRef>
          <a:fillRef idx="0">
            <a:schemeClr val="accent6"/>
          </a:fillRef>
          <a:effectRef idx="2">
            <a:schemeClr val="accent6"/>
          </a:effectRef>
          <a:fontRef idx="minor">
            <a:schemeClr val="tx1"/>
          </a:fontRef>
        </p:style>
      </p:cxnSp>
      <p:sp>
        <p:nvSpPr>
          <p:cNvPr id="12" name="Rectangle 11"/>
          <p:cNvSpPr/>
          <p:nvPr/>
        </p:nvSpPr>
        <p:spPr>
          <a:xfrm>
            <a:off x="4348369" y="4600089"/>
            <a:ext cx="2133600" cy="790016"/>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p:cNvSpPr txBox="1"/>
          <p:nvPr/>
        </p:nvSpPr>
        <p:spPr>
          <a:xfrm>
            <a:off x="4429538" y="4611073"/>
            <a:ext cx="1905000" cy="738664"/>
          </a:xfrm>
          <a:prstGeom prst="rect">
            <a:avLst/>
          </a:prstGeom>
          <a:noFill/>
        </p:spPr>
        <p:txBody>
          <a:bodyPr wrap="square" rtlCol="0">
            <a:spAutoFit/>
          </a:bodyPr>
          <a:lstStyle/>
          <a:p>
            <a:r>
              <a:rPr lang="en-US" sz="1400" dirty="0" smtClean="0"/>
              <a:t>Check box if list sent to scanning. Otherwise, list attendees below.</a:t>
            </a:r>
            <a:endParaRPr lang="en-US" sz="1400" dirty="0"/>
          </a:p>
        </p:txBody>
      </p:sp>
      <p:cxnSp>
        <p:nvCxnSpPr>
          <p:cNvPr id="14" name="Straight Arrow Connector 13"/>
          <p:cNvCxnSpPr/>
          <p:nvPr/>
        </p:nvCxnSpPr>
        <p:spPr>
          <a:xfrm flipH="1">
            <a:off x="3826568" y="5213281"/>
            <a:ext cx="467137" cy="272912"/>
          </a:xfrm>
          <a:prstGeom prst="straightConnector1">
            <a:avLst/>
          </a:prstGeom>
          <a:ln>
            <a:solidFill>
              <a:srgbClr val="FFFF00"/>
            </a:solidFill>
            <a:tailEnd type="arrow"/>
          </a:ln>
        </p:spPr>
        <p:style>
          <a:lnRef idx="3">
            <a:schemeClr val="accent6"/>
          </a:lnRef>
          <a:fillRef idx="0">
            <a:schemeClr val="accent6"/>
          </a:fillRef>
          <a:effectRef idx="2">
            <a:schemeClr val="accent6"/>
          </a:effectRef>
          <a:fontRef idx="minor">
            <a:schemeClr val="tx1"/>
          </a:fontRef>
        </p:style>
      </p:cxnSp>
      <p:sp>
        <p:nvSpPr>
          <p:cNvPr id="21" name="Rectangle 20"/>
          <p:cNvSpPr/>
          <p:nvPr/>
        </p:nvSpPr>
        <p:spPr>
          <a:xfrm>
            <a:off x="3671685" y="2854940"/>
            <a:ext cx="2662853" cy="783464"/>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extBox 22"/>
          <p:cNvSpPr txBox="1"/>
          <p:nvPr/>
        </p:nvSpPr>
        <p:spPr>
          <a:xfrm>
            <a:off x="3681624" y="2899739"/>
            <a:ext cx="2652914" cy="738664"/>
          </a:xfrm>
          <a:prstGeom prst="rect">
            <a:avLst/>
          </a:prstGeom>
          <a:noFill/>
        </p:spPr>
        <p:txBody>
          <a:bodyPr wrap="square" rtlCol="0">
            <a:spAutoFit/>
          </a:bodyPr>
          <a:lstStyle/>
          <a:p>
            <a:r>
              <a:rPr lang="en-US" sz="1400" dirty="0" smtClean="0"/>
              <a:t>Send attendee list to scanning  (include title) or flyer of event if open to the public</a:t>
            </a:r>
            <a:endParaRPr lang="en-US" sz="1400" dirty="0"/>
          </a:p>
        </p:txBody>
      </p:sp>
      <p:cxnSp>
        <p:nvCxnSpPr>
          <p:cNvPr id="24" name="Straight Arrow Connector 23"/>
          <p:cNvCxnSpPr/>
          <p:nvPr/>
        </p:nvCxnSpPr>
        <p:spPr>
          <a:xfrm flipH="1">
            <a:off x="6755375" y="2199038"/>
            <a:ext cx="304800" cy="261877"/>
          </a:xfrm>
          <a:prstGeom prst="straightConnector1">
            <a:avLst/>
          </a:prstGeom>
          <a:ln>
            <a:solidFill>
              <a:srgbClr val="FFFF00"/>
            </a:solidFill>
            <a:tailEnd type="arrow"/>
          </a:ln>
        </p:spPr>
        <p:style>
          <a:lnRef idx="3">
            <a:schemeClr val="accent6"/>
          </a:lnRef>
          <a:fillRef idx="0">
            <a:schemeClr val="accent6"/>
          </a:fillRef>
          <a:effectRef idx="2">
            <a:schemeClr val="accent6"/>
          </a:effectRef>
          <a:fontRef idx="minor">
            <a:schemeClr val="tx1"/>
          </a:fontRef>
        </p:style>
      </p:cxnSp>
      <p:sp>
        <p:nvSpPr>
          <p:cNvPr id="16" name="Rectangle 15"/>
          <p:cNvSpPr/>
          <p:nvPr/>
        </p:nvSpPr>
        <p:spPr>
          <a:xfrm>
            <a:off x="762001" y="435430"/>
            <a:ext cx="3810000" cy="830997"/>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p:cNvSpPr txBox="1"/>
          <p:nvPr/>
        </p:nvSpPr>
        <p:spPr>
          <a:xfrm>
            <a:off x="740232" y="435430"/>
            <a:ext cx="3911678" cy="830997"/>
          </a:xfrm>
          <a:prstGeom prst="rect">
            <a:avLst/>
          </a:prstGeom>
          <a:noFill/>
        </p:spPr>
        <p:txBody>
          <a:bodyPr wrap="square" rtlCol="0">
            <a:spAutoFit/>
          </a:bodyPr>
          <a:lstStyle/>
          <a:p>
            <a:r>
              <a:rPr lang="en-US" sz="1200" dirty="0" smtClean="0"/>
              <a:t>“In </a:t>
            </a:r>
            <a:r>
              <a:rPr lang="en-US" sz="1200" dirty="0"/>
              <a:t>general, the University will not pay for or reimburse costs for meals </a:t>
            </a:r>
            <a:r>
              <a:rPr lang="en-US" sz="1200" dirty="0" smtClean="0"/>
              <a:t>taken </a:t>
            </a:r>
            <a:r>
              <a:rPr lang="en-US" sz="1200" dirty="0"/>
              <a:t>with individual colleagues at the same work location unless the </a:t>
            </a:r>
            <a:r>
              <a:rPr lang="en-US" sz="1200" dirty="0" smtClean="0"/>
              <a:t>participants </a:t>
            </a:r>
            <a:r>
              <a:rPr lang="en-US" sz="1200" dirty="0"/>
              <a:t>were unable to accomplish the </a:t>
            </a:r>
            <a:r>
              <a:rPr lang="en-US" sz="1200" dirty="0" smtClean="0"/>
              <a:t>business purpose </a:t>
            </a:r>
            <a:r>
              <a:rPr lang="en-US" sz="1200" dirty="0"/>
              <a:t>during </a:t>
            </a:r>
            <a:r>
              <a:rPr lang="en-US" sz="1200" dirty="0" smtClean="0"/>
              <a:t>working hours”</a:t>
            </a:r>
            <a:endParaRPr lang="en-US" sz="1200" dirty="0"/>
          </a:p>
        </p:txBody>
      </p:sp>
      <p:sp>
        <p:nvSpPr>
          <p:cNvPr id="18" name="TextBox 17"/>
          <p:cNvSpPr txBox="1"/>
          <p:nvPr/>
        </p:nvSpPr>
        <p:spPr>
          <a:xfrm>
            <a:off x="5181600" y="6334125"/>
            <a:ext cx="3580093" cy="338554"/>
          </a:xfrm>
          <a:prstGeom prst="rect">
            <a:avLst/>
          </a:prstGeom>
          <a:solidFill>
            <a:schemeClr val="accent6">
              <a:lumMod val="40000"/>
              <a:lumOff val="60000"/>
            </a:schemeClr>
          </a:solidFill>
        </p:spPr>
        <p:txBody>
          <a:bodyPr wrap="square" rtlCol="0">
            <a:spAutoFit/>
          </a:bodyPr>
          <a:lstStyle/>
          <a:p>
            <a:r>
              <a:rPr lang="en-US" sz="1600" dirty="0">
                <a:hlinkClick r:id="rId4"/>
              </a:rPr>
              <a:t>http://admin.arts.uci.edu/content/financial</a:t>
            </a:r>
            <a:endParaRPr lang="en-US" sz="1600" dirty="0"/>
          </a:p>
        </p:txBody>
      </p:sp>
    </p:spTree>
    <p:extLst>
      <p:ext uri="{BB962C8B-B14F-4D97-AF65-F5344CB8AC3E}">
        <p14:creationId xmlns:p14="http://schemas.microsoft.com/office/powerpoint/2010/main" val="1175047685"/>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additive="base">
                                        <p:cTn id="7" dur="500" fill="hold"/>
                                        <p:tgtEl>
                                          <p:spTgt spid="23"/>
                                        </p:tgtEl>
                                        <p:attrNameLst>
                                          <p:attrName>ppt_x</p:attrName>
                                        </p:attrNameLst>
                                      </p:cBhvr>
                                      <p:tavLst>
                                        <p:tav tm="0">
                                          <p:val>
                                            <p:strVal val="#ppt_x"/>
                                          </p:val>
                                        </p:tav>
                                        <p:tav tm="100000">
                                          <p:val>
                                            <p:strVal val="#ppt_x"/>
                                          </p:val>
                                        </p:tav>
                                      </p:tavLst>
                                    </p:anim>
                                    <p:anim calcmode="lin" valueType="num">
                                      <p:cBhvr additive="base">
                                        <p:cTn id="8" dur="500" fill="hold"/>
                                        <p:tgtEl>
                                          <p:spTgt spid="23"/>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ppt_x"/>
                                          </p:val>
                                        </p:tav>
                                        <p:tav tm="100000">
                                          <p:val>
                                            <p:strVal val="#ppt_x"/>
                                          </p:val>
                                        </p:tav>
                                      </p:tavLst>
                                    </p:anim>
                                    <p:anim calcmode="lin" valueType="num">
                                      <p:cBhvr additive="base">
                                        <p:cTn id="12" dur="500" fill="hold"/>
                                        <p:tgtEl>
                                          <p:spTgt spid="13"/>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 calcmode="lin" valueType="num">
                                      <p:cBhvr additive="base">
                                        <p:cTn id="15" dur="500" fill="hold"/>
                                        <p:tgtEl>
                                          <p:spTgt spid="9"/>
                                        </p:tgtEl>
                                        <p:attrNameLst>
                                          <p:attrName>ppt_x</p:attrName>
                                        </p:attrNameLst>
                                      </p:cBhvr>
                                      <p:tavLst>
                                        <p:tav tm="0">
                                          <p:val>
                                            <p:strVal val="#ppt_x"/>
                                          </p:val>
                                        </p:tav>
                                        <p:tav tm="100000">
                                          <p:val>
                                            <p:strVal val="#ppt_x"/>
                                          </p:val>
                                        </p:tav>
                                      </p:tavLst>
                                    </p:anim>
                                    <p:anim calcmode="lin" valueType="num">
                                      <p:cBhvr additive="base">
                                        <p:cTn id="16"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anim calcmode="lin" valueType="num">
                                      <p:cBhvr additive="base">
                                        <p:cTn id="21" dur="500" fill="hold"/>
                                        <p:tgtEl>
                                          <p:spTgt spid="17"/>
                                        </p:tgtEl>
                                        <p:attrNameLst>
                                          <p:attrName>ppt_x</p:attrName>
                                        </p:attrNameLst>
                                      </p:cBhvr>
                                      <p:tavLst>
                                        <p:tav tm="0">
                                          <p:val>
                                            <p:strVal val="#ppt_x"/>
                                          </p:val>
                                        </p:tav>
                                        <p:tav tm="100000">
                                          <p:val>
                                            <p:strVal val="#ppt_x"/>
                                          </p:val>
                                        </p:tav>
                                      </p:tavLst>
                                    </p:anim>
                                    <p:anim calcmode="lin" valueType="num">
                                      <p:cBhvr additive="base">
                                        <p:cTn id="22"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P spid="23" grpId="0"/>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457200"/>
            <a:ext cx="8061358" cy="58769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3"/>
          <p:cNvSpPr/>
          <p:nvPr/>
        </p:nvSpPr>
        <p:spPr>
          <a:xfrm>
            <a:off x="4214446" y="1828800"/>
            <a:ext cx="3557954" cy="987602"/>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4252546" y="1862295"/>
            <a:ext cx="3367454" cy="954107"/>
          </a:xfrm>
          <a:prstGeom prst="rect">
            <a:avLst/>
          </a:prstGeom>
          <a:noFill/>
        </p:spPr>
        <p:txBody>
          <a:bodyPr wrap="square" rtlCol="0">
            <a:spAutoFit/>
          </a:bodyPr>
          <a:lstStyle/>
          <a:p>
            <a:r>
              <a:rPr lang="en-US" sz="1400" dirty="0" smtClean="0"/>
              <a:t>See University of California – Policy BUS-79 Expenditures for Business Meetings, Entertainment,  and other Occasions for detailed descriptions of each purpose type.</a:t>
            </a:r>
            <a:endParaRPr lang="en-US" sz="1400" dirty="0"/>
          </a:p>
        </p:txBody>
      </p:sp>
      <p:cxnSp>
        <p:nvCxnSpPr>
          <p:cNvPr id="6" name="Straight Arrow Connector 5"/>
          <p:cNvCxnSpPr/>
          <p:nvPr/>
        </p:nvCxnSpPr>
        <p:spPr>
          <a:xfrm flipH="1">
            <a:off x="4114800" y="2943225"/>
            <a:ext cx="442546" cy="561975"/>
          </a:xfrm>
          <a:prstGeom prst="straightConnector1">
            <a:avLst/>
          </a:prstGeom>
          <a:ln>
            <a:solidFill>
              <a:srgbClr val="FFFF00"/>
            </a:solidFill>
            <a:tailEnd type="arrow"/>
          </a:ln>
        </p:spPr>
        <p:style>
          <a:lnRef idx="3">
            <a:schemeClr val="accent6"/>
          </a:lnRef>
          <a:fillRef idx="0">
            <a:schemeClr val="accent6"/>
          </a:fillRef>
          <a:effectRef idx="2">
            <a:schemeClr val="accent6"/>
          </a:effectRef>
          <a:fontRef idx="minor">
            <a:schemeClr val="tx1"/>
          </a:fontRef>
        </p:style>
      </p:cxnSp>
      <p:sp>
        <p:nvSpPr>
          <p:cNvPr id="7" name="Rectangle 6"/>
          <p:cNvSpPr/>
          <p:nvPr/>
        </p:nvSpPr>
        <p:spPr>
          <a:xfrm>
            <a:off x="1143000" y="5956418"/>
            <a:ext cx="3557954" cy="755411"/>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1189892" y="5956418"/>
            <a:ext cx="3367454" cy="738664"/>
          </a:xfrm>
          <a:prstGeom prst="rect">
            <a:avLst/>
          </a:prstGeom>
          <a:noFill/>
        </p:spPr>
        <p:txBody>
          <a:bodyPr wrap="square" rtlCol="0">
            <a:spAutoFit/>
          </a:bodyPr>
          <a:lstStyle/>
          <a:p>
            <a:r>
              <a:rPr lang="en-US" sz="1400" dirty="0" smtClean="0"/>
              <a:t>Note:  For imported expenses,  the per person amount should be manually calculated and listed in the line description.</a:t>
            </a:r>
            <a:endParaRPr lang="en-US" sz="1400" dirty="0"/>
          </a:p>
        </p:txBody>
      </p:sp>
      <p:sp>
        <p:nvSpPr>
          <p:cNvPr id="9" name="TextBox 8"/>
          <p:cNvSpPr txBox="1"/>
          <p:nvPr/>
        </p:nvSpPr>
        <p:spPr>
          <a:xfrm>
            <a:off x="5471865" y="6325750"/>
            <a:ext cx="3580093" cy="338554"/>
          </a:xfrm>
          <a:prstGeom prst="rect">
            <a:avLst/>
          </a:prstGeom>
          <a:solidFill>
            <a:schemeClr val="accent6">
              <a:lumMod val="40000"/>
              <a:lumOff val="60000"/>
            </a:schemeClr>
          </a:solidFill>
        </p:spPr>
        <p:txBody>
          <a:bodyPr wrap="square" rtlCol="0">
            <a:spAutoFit/>
          </a:bodyPr>
          <a:lstStyle/>
          <a:p>
            <a:r>
              <a:rPr lang="en-US" sz="1600" dirty="0">
                <a:hlinkClick r:id="rId4"/>
              </a:rPr>
              <a:t>http://admin.arts.uci.edu/content/financial</a:t>
            </a:r>
            <a:endParaRPr lang="en-US" sz="1600" dirty="0"/>
          </a:p>
        </p:txBody>
      </p:sp>
    </p:spTree>
    <p:extLst>
      <p:ext uri="{BB962C8B-B14F-4D97-AF65-F5344CB8AC3E}">
        <p14:creationId xmlns:p14="http://schemas.microsoft.com/office/powerpoint/2010/main" val="357897453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nnayar\Desktop\Internal Billing Slide.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2371" y="381000"/>
            <a:ext cx="8153400" cy="5867400"/>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4726912" y="3210559"/>
            <a:ext cx="2719754" cy="503992"/>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TextBox 5"/>
          <p:cNvSpPr txBox="1"/>
          <p:nvPr/>
        </p:nvSpPr>
        <p:spPr>
          <a:xfrm>
            <a:off x="4765012" y="3295269"/>
            <a:ext cx="2681654" cy="307777"/>
          </a:xfrm>
          <a:prstGeom prst="rect">
            <a:avLst/>
          </a:prstGeom>
          <a:noFill/>
        </p:spPr>
        <p:txBody>
          <a:bodyPr wrap="square" rtlCol="0">
            <a:spAutoFit/>
          </a:bodyPr>
          <a:lstStyle/>
          <a:p>
            <a:r>
              <a:rPr lang="en-US" sz="1400" dirty="0" smtClean="0"/>
              <a:t>Attach back-up for Internal Billing.</a:t>
            </a:r>
            <a:endParaRPr lang="en-US" sz="1400" dirty="0"/>
          </a:p>
        </p:txBody>
      </p:sp>
      <p:cxnSp>
        <p:nvCxnSpPr>
          <p:cNvPr id="7" name="Straight Arrow Connector 6"/>
          <p:cNvCxnSpPr/>
          <p:nvPr/>
        </p:nvCxnSpPr>
        <p:spPr>
          <a:xfrm flipH="1">
            <a:off x="4419600" y="3717899"/>
            <a:ext cx="313174" cy="457200"/>
          </a:xfrm>
          <a:prstGeom prst="straightConnector1">
            <a:avLst/>
          </a:prstGeom>
          <a:ln>
            <a:solidFill>
              <a:srgbClr val="FFFF00"/>
            </a:solidFill>
            <a:tailEnd type="arrow"/>
          </a:ln>
        </p:spPr>
        <p:style>
          <a:lnRef idx="3">
            <a:schemeClr val="accent6"/>
          </a:lnRef>
          <a:fillRef idx="0">
            <a:schemeClr val="accent6"/>
          </a:fillRef>
          <a:effectRef idx="2">
            <a:schemeClr val="accent6"/>
          </a:effectRef>
          <a:fontRef idx="minor">
            <a:schemeClr val="tx1"/>
          </a:fontRef>
        </p:style>
      </p:cxnSp>
      <p:sp>
        <p:nvSpPr>
          <p:cNvPr id="8" name="Rectangle 7"/>
          <p:cNvSpPr/>
          <p:nvPr/>
        </p:nvSpPr>
        <p:spPr>
          <a:xfrm>
            <a:off x="4419600" y="1219200"/>
            <a:ext cx="1524000" cy="503992"/>
          </a:xfrm>
          <a:prstGeom prst="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4419600" y="1317306"/>
            <a:ext cx="1686239" cy="307777"/>
          </a:xfrm>
          <a:prstGeom prst="rect">
            <a:avLst/>
          </a:prstGeom>
          <a:noFill/>
        </p:spPr>
        <p:txBody>
          <a:bodyPr wrap="square" rtlCol="0">
            <a:spAutoFit/>
          </a:bodyPr>
          <a:lstStyle/>
          <a:p>
            <a:r>
              <a:rPr lang="en-US" sz="1400" dirty="0" smtClean="0"/>
              <a:t>Add Project Code.</a:t>
            </a:r>
            <a:endParaRPr lang="en-US" sz="1400" dirty="0"/>
          </a:p>
        </p:txBody>
      </p:sp>
      <p:cxnSp>
        <p:nvCxnSpPr>
          <p:cNvPr id="12" name="Straight Arrow Connector 11"/>
          <p:cNvCxnSpPr/>
          <p:nvPr/>
        </p:nvCxnSpPr>
        <p:spPr>
          <a:xfrm flipH="1">
            <a:off x="4078374" y="1408403"/>
            <a:ext cx="313174" cy="457200"/>
          </a:xfrm>
          <a:prstGeom prst="straightConnector1">
            <a:avLst/>
          </a:prstGeom>
          <a:ln>
            <a:solidFill>
              <a:srgbClr val="FFFF00"/>
            </a:solidFill>
            <a:tailEnd type="arrow"/>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1294510828"/>
      </p:ext>
    </p:extLst>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4436</TotalTime>
  <Words>1358</Words>
  <Application>Microsoft Office PowerPoint</Application>
  <PresentationFormat>On-screen Show (4:3)</PresentationFormat>
  <Paragraphs>195</Paragraphs>
  <Slides>24</Slides>
  <Notes>23</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Solstice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Obtaining a PalCard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Amy Soukhaseum</dc:creator>
  <cp:lastModifiedBy>Nidhi M. Nayar</cp:lastModifiedBy>
  <cp:revision>143</cp:revision>
  <cp:lastPrinted>2016-10-12T23:28:26Z</cp:lastPrinted>
  <dcterms:created xsi:type="dcterms:W3CDTF">2016-02-23T16:23:53Z</dcterms:created>
  <dcterms:modified xsi:type="dcterms:W3CDTF">2016-10-14T20:55:28Z</dcterms:modified>
</cp:coreProperties>
</file>